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7" r:id="rId3"/>
    <p:sldId id="260" r:id="rId4"/>
    <p:sldId id="257" r:id="rId5"/>
    <p:sldId id="258" r:id="rId6"/>
    <p:sldId id="264" r:id="rId7"/>
    <p:sldId id="263" r:id="rId8"/>
    <p:sldId id="261" r:id="rId9"/>
    <p:sldId id="262" r:id="rId10"/>
    <p:sldId id="259" r:id="rId11"/>
    <p:sldId id="256" r:id="rId12"/>
    <p:sldId id="266" r:id="rId13"/>
    <p:sldId id="267" r:id="rId14"/>
    <p:sldId id="268" r:id="rId15"/>
    <p:sldId id="269" r:id="rId16"/>
    <p:sldId id="270" r:id="rId17"/>
    <p:sldId id="271" r:id="rId18"/>
    <p:sldId id="280" r:id="rId19"/>
    <p:sldId id="278" r:id="rId20"/>
    <p:sldId id="279" r:id="rId21"/>
    <p:sldId id="275" r:id="rId22"/>
    <p:sldId id="273" r:id="rId23"/>
    <p:sldId id="274"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AAD5-310D-4B74-BBC6-652F839D8C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3219BC-D45A-476F-9E82-109CC5DC8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91212E-DCB2-47BD-9E49-E47FD7C25B11}"/>
              </a:ext>
            </a:extLst>
          </p:cNvPr>
          <p:cNvSpPr>
            <a:spLocks noGrp="1"/>
          </p:cNvSpPr>
          <p:nvPr>
            <p:ph type="dt" sz="half" idx="10"/>
          </p:nvPr>
        </p:nvSpPr>
        <p:spPr/>
        <p:txBody>
          <a:bodyPr/>
          <a:lstStyle/>
          <a:p>
            <a:fld id="{617D2393-2DF2-4741-A086-85DAD90EF37A}" type="datetimeFigureOut">
              <a:rPr lang="en-US" smtClean="0"/>
              <a:t>12/5/2019</a:t>
            </a:fld>
            <a:endParaRPr lang="en-US"/>
          </a:p>
        </p:txBody>
      </p:sp>
      <p:sp>
        <p:nvSpPr>
          <p:cNvPr id="5" name="Footer Placeholder 4">
            <a:extLst>
              <a:ext uri="{FF2B5EF4-FFF2-40B4-BE49-F238E27FC236}">
                <a16:creationId xmlns:a16="http://schemas.microsoft.com/office/drawing/2014/main" id="{E5F87313-867A-47CC-AB67-87769870A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D38E9-1235-4F8A-A84E-A1220FE828CF}"/>
              </a:ext>
            </a:extLst>
          </p:cNvPr>
          <p:cNvSpPr>
            <a:spLocks noGrp="1"/>
          </p:cNvSpPr>
          <p:nvPr>
            <p:ph type="sldNum" sz="quarter" idx="12"/>
          </p:nvPr>
        </p:nvSpPr>
        <p:spPr/>
        <p:txBody>
          <a:bodyPr/>
          <a:lstStyle/>
          <a:p>
            <a:fld id="{A099A1B5-47F8-4190-BD7A-231B53AE3FBC}" type="slidenum">
              <a:rPr lang="en-US" smtClean="0"/>
              <a:t>‹#›</a:t>
            </a:fld>
            <a:endParaRPr lang="en-US"/>
          </a:p>
        </p:txBody>
      </p:sp>
    </p:spTree>
    <p:extLst>
      <p:ext uri="{BB962C8B-B14F-4D97-AF65-F5344CB8AC3E}">
        <p14:creationId xmlns:p14="http://schemas.microsoft.com/office/powerpoint/2010/main" val="291183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41A9-DC4E-498C-BBC9-277D6E1036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F9170B-411E-4186-A2F4-7EF6F95519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CB6B3-EF6C-493B-B037-9F60EFC74756}"/>
              </a:ext>
            </a:extLst>
          </p:cNvPr>
          <p:cNvSpPr>
            <a:spLocks noGrp="1"/>
          </p:cNvSpPr>
          <p:nvPr>
            <p:ph type="dt" sz="half" idx="10"/>
          </p:nvPr>
        </p:nvSpPr>
        <p:spPr/>
        <p:txBody>
          <a:bodyPr/>
          <a:lstStyle/>
          <a:p>
            <a:fld id="{617D2393-2DF2-4741-A086-85DAD90EF37A}" type="datetimeFigureOut">
              <a:rPr lang="en-US" smtClean="0"/>
              <a:t>12/5/2019</a:t>
            </a:fld>
            <a:endParaRPr lang="en-US"/>
          </a:p>
        </p:txBody>
      </p:sp>
      <p:sp>
        <p:nvSpPr>
          <p:cNvPr id="5" name="Footer Placeholder 4">
            <a:extLst>
              <a:ext uri="{FF2B5EF4-FFF2-40B4-BE49-F238E27FC236}">
                <a16:creationId xmlns:a16="http://schemas.microsoft.com/office/drawing/2014/main" id="{1A148907-19C9-4EB3-88CB-B28F09967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C96E6-A332-4AE3-92CF-9CE147F36349}"/>
              </a:ext>
            </a:extLst>
          </p:cNvPr>
          <p:cNvSpPr>
            <a:spLocks noGrp="1"/>
          </p:cNvSpPr>
          <p:nvPr>
            <p:ph type="sldNum" sz="quarter" idx="12"/>
          </p:nvPr>
        </p:nvSpPr>
        <p:spPr/>
        <p:txBody>
          <a:bodyPr/>
          <a:lstStyle/>
          <a:p>
            <a:fld id="{A099A1B5-47F8-4190-BD7A-231B53AE3FBC}" type="slidenum">
              <a:rPr lang="en-US" smtClean="0"/>
              <a:t>‹#›</a:t>
            </a:fld>
            <a:endParaRPr lang="en-US"/>
          </a:p>
        </p:txBody>
      </p:sp>
    </p:spTree>
    <p:extLst>
      <p:ext uri="{BB962C8B-B14F-4D97-AF65-F5344CB8AC3E}">
        <p14:creationId xmlns:p14="http://schemas.microsoft.com/office/powerpoint/2010/main" val="360573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E5FF94-49C9-49C3-9A78-8642BC70E9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C6396C-2F64-407B-8C82-FA46A7C83F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CFBB9-F06A-4AB2-AB88-6B5372F37658}"/>
              </a:ext>
            </a:extLst>
          </p:cNvPr>
          <p:cNvSpPr>
            <a:spLocks noGrp="1"/>
          </p:cNvSpPr>
          <p:nvPr>
            <p:ph type="dt" sz="half" idx="10"/>
          </p:nvPr>
        </p:nvSpPr>
        <p:spPr/>
        <p:txBody>
          <a:bodyPr/>
          <a:lstStyle/>
          <a:p>
            <a:fld id="{617D2393-2DF2-4741-A086-85DAD90EF37A}" type="datetimeFigureOut">
              <a:rPr lang="en-US" smtClean="0"/>
              <a:t>12/5/2019</a:t>
            </a:fld>
            <a:endParaRPr lang="en-US"/>
          </a:p>
        </p:txBody>
      </p:sp>
      <p:sp>
        <p:nvSpPr>
          <p:cNvPr id="5" name="Footer Placeholder 4">
            <a:extLst>
              <a:ext uri="{FF2B5EF4-FFF2-40B4-BE49-F238E27FC236}">
                <a16:creationId xmlns:a16="http://schemas.microsoft.com/office/drawing/2014/main" id="{F0DE6E5D-952C-478A-8C4B-C54803F53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D91A2-AD8F-4CB3-9027-4AEFCB3B5B08}"/>
              </a:ext>
            </a:extLst>
          </p:cNvPr>
          <p:cNvSpPr>
            <a:spLocks noGrp="1"/>
          </p:cNvSpPr>
          <p:nvPr>
            <p:ph type="sldNum" sz="quarter" idx="12"/>
          </p:nvPr>
        </p:nvSpPr>
        <p:spPr/>
        <p:txBody>
          <a:bodyPr/>
          <a:lstStyle/>
          <a:p>
            <a:fld id="{A099A1B5-47F8-4190-BD7A-231B53AE3FBC}" type="slidenum">
              <a:rPr lang="en-US" smtClean="0"/>
              <a:t>‹#›</a:t>
            </a:fld>
            <a:endParaRPr lang="en-US"/>
          </a:p>
        </p:txBody>
      </p:sp>
    </p:spTree>
    <p:extLst>
      <p:ext uri="{BB962C8B-B14F-4D97-AF65-F5344CB8AC3E}">
        <p14:creationId xmlns:p14="http://schemas.microsoft.com/office/powerpoint/2010/main" val="157709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1DDB-2C5D-4CB8-A467-99C6219A75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5B06E5-FFF2-43C2-8A14-4D79C8FACA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13CE9-45CB-44F8-8153-F319EB765753}"/>
              </a:ext>
            </a:extLst>
          </p:cNvPr>
          <p:cNvSpPr>
            <a:spLocks noGrp="1"/>
          </p:cNvSpPr>
          <p:nvPr>
            <p:ph type="dt" sz="half" idx="10"/>
          </p:nvPr>
        </p:nvSpPr>
        <p:spPr/>
        <p:txBody>
          <a:bodyPr/>
          <a:lstStyle/>
          <a:p>
            <a:fld id="{617D2393-2DF2-4741-A086-85DAD90EF37A}" type="datetimeFigureOut">
              <a:rPr lang="en-US" smtClean="0"/>
              <a:t>12/5/2019</a:t>
            </a:fld>
            <a:endParaRPr lang="en-US"/>
          </a:p>
        </p:txBody>
      </p:sp>
      <p:sp>
        <p:nvSpPr>
          <p:cNvPr id="5" name="Footer Placeholder 4">
            <a:extLst>
              <a:ext uri="{FF2B5EF4-FFF2-40B4-BE49-F238E27FC236}">
                <a16:creationId xmlns:a16="http://schemas.microsoft.com/office/drawing/2014/main" id="{17AC8128-C040-4E3C-B9BD-568BDC3EB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A423D-4CF5-4F3B-A861-68C8E2B25876}"/>
              </a:ext>
            </a:extLst>
          </p:cNvPr>
          <p:cNvSpPr>
            <a:spLocks noGrp="1"/>
          </p:cNvSpPr>
          <p:nvPr>
            <p:ph type="sldNum" sz="quarter" idx="12"/>
          </p:nvPr>
        </p:nvSpPr>
        <p:spPr/>
        <p:txBody>
          <a:bodyPr/>
          <a:lstStyle/>
          <a:p>
            <a:fld id="{A099A1B5-47F8-4190-BD7A-231B53AE3FBC}" type="slidenum">
              <a:rPr lang="en-US" smtClean="0"/>
              <a:t>‹#›</a:t>
            </a:fld>
            <a:endParaRPr lang="en-US"/>
          </a:p>
        </p:txBody>
      </p:sp>
    </p:spTree>
    <p:extLst>
      <p:ext uri="{BB962C8B-B14F-4D97-AF65-F5344CB8AC3E}">
        <p14:creationId xmlns:p14="http://schemas.microsoft.com/office/powerpoint/2010/main" val="262803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BC479-459B-4EAC-B5BE-B39F74A590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BD6253-768F-4BA4-A272-9CF656D5FC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1EAC92-8A61-4BBB-880F-0086C86F620F}"/>
              </a:ext>
            </a:extLst>
          </p:cNvPr>
          <p:cNvSpPr>
            <a:spLocks noGrp="1"/>
          </p:cNvSpPr>
          <p:nvPr>
            <p:ph type="dt" sz="half" idx="10"/>
          </p:nvPr>
        </p:nvSpPr>
        <p:spPr/>
        <p:txBody>
          <a:bodyPr/>
          <a:lstStyle/>
          <a:p>
            <a:fld id="{617D2393-2DF2-4741-A086-85DAD90EF37A}" type="datetimeFigureOut">
              <a:rPr lang="en-US" smtClean="0"/>
              <a:t>12/5/2019</a:t>
            </a:fld>
            <a:endParaRPr lang="en-US"/>
          </a:p>
        </p:txBody>
      </p:sp>
      <p:sp>
        <p:nvSpPr>
          <p:cNvPr id="5" name="Footer Placeholder 4">
            <a:extLst>
              <a:ext uri="{FF2B5EF4-FFF2-40B4-BE49-F238E27FC236}">
                <a16:creationId xmlns:a16="http://schemas.microsoft.com/office/drawing/2014/main" id="{1C3008D1-E3BA-4AD1-BC4C-1E28B8798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97E82-675D-4234-8996-9FB1F4D64F2D}"/>
              </a:ext>
            </a:extLst>
          </p:cNvPr>
          <p:cNvSpPr>
            <a:spLocks noGrp="1"/>
          </p:cNvSpPr>
          <p:nvPr>
            <p:ph type="sldNum" sz="quarter" idx="12"/>
          </p:nvPr>
        </p:nvSpPr>
        <p:spPr/>
        <p:txBody>
          <a:bodyPr/>
          <a:lstStyle/>
          <a:p>
            <a:fld id="{A099A1B5-47F8-4190-BD7A-231B53AE3FBC}" type="slidenum">
              <a:rPr lang="en-US" smtClean="0"/>
              <a:t>‹#›</a:t>
            </a:fld>
            <a:endParaRPr lang="en-US"/>
          </a:p>
        </p:txBody>
      </p:sp>
    </p:spTree>
    <p:extLst>
      <p:ext uri="{BB962C8B-B14F-4D97-AF65-F5344CB8AC3E}">
        <p14:creationId xmlns:p14="http://schemas.microsoft.com/office/powerpoint/2010/main" val="77854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A4E9-3EEA-4631-B41C-DBB0005B8A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3AD2CE-B9A3-46DD-AAD2-28A4C8C5CF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FC7D33-7C39-475D-B1B1-26A48FCD4BA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D111BB-7FF0-4C48-8967-ABE260477153}"/>
              </a:ext>
            </a:extLst>
          </p:cNvPr>
          <p:cNvSpPr>
            <a:spLocks noGrp="1"/>
          </p:cNvSpPr>
          <p:nvPr>
            <p:ph type="dt" sz="half" idx="10"/>
          </p:nvPr>
        </p:nvSpPr>
        <p:spPr/>
        <p:txBody>
          <a:bodyPr/>
          <a:lstStyle/>
          <a:p>
            <a:fld id="{617D2393-2DF2-4741-A086-85DAD90EF37A}" type="datetimeFigureOut">
              <a:rPr lang="en-US" smtClean="0"/>
              <a:t>12/5/2019</a:t>
            </a:fld>
            <a:endParaRPr lang="en-US"/>
          </a:p>
        </p:txBody>
      </p:sp>
      <p:sp>
        <p:nvSpPr>
          <p:cNvPr id="6" name="Footer Placeholder 5">
            <a:extLst>
              <a:ext uri="{FF2B5EF4-FFF2-40B4-BE49-F238E27FC236}">
                <a16:creationId xmlns:a16="http://schemas.microsoft.com/office/drawing/2014/main" id="{F378529E-3DB8-4B15-9CAE-BBDC7998EF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C746D-C1CA-40C7-9076-8BBB80BD19BE}"/>
              </a:ext>
            </a:extLst>
          </p:cNvPr>
          <p:cNvSpPr>
            <a:spLocks noGrp="1"/>
          </p:cNvSpPr>
          <p:nvPr>
            <p:ph type="sldNum" sz="quarter" idx="12"/>
          </p:nvPr>
        </p:nvSpPr>
        <p:spPr/>
        <p:txBody>
          <a:bodyPr/>
          <a:lstStyle/>
          <a:p>
            <a:fld id="{A099A1B5-47F8-4190-BD7A-231B53AE3FBC}" type="slidenum">
              <a:rPr lang="en-US" smtClean="0"/>
              <a:t>‹#›</a:t>
            </a:fld>
            <a:endParaRPr lang="en-US"/>
          </a:p>
        </p:txBody>
      </p:sp>
    </p:spTree>
    <p:extLst>
      <p:ext uri="{BB962C8B-B14F-4D97-AF65-F5344CB8AC3E}">
        <p14:creationId xmlns:p14="http://schemas.microsoft.com/office/powerpoint/2010/main" val="321211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BC2F-BFAC-408B-BF1E-9A2AAF29E4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44BECC-EE27-4DB0-990C-4B6F778AA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EA03F4-F7C5-4C6D-A6A3-5CFFF4B842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1FC8E3-93FF-4DDB-9315-9AEE566AA0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4A359D-85F0-4E85-BE05-A85B90C779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3823F4-13C5-4C3D-8793-73CC7136B978}"/>
              </a:ext>
            </a:extLst>
          </p:cNvPr>
          <p:cNvSpPr>
            <a:spLocks noGrp="1"/>
          </p:cNvSpPr>
          <p:nvPr>
            <p:ph type="dt" sz="half" idx="10"/>
          </p:nvPr>
        </p:nvSpPr>
        <p:spPr/>
        <p:txBody>
          <a:bodyPr/>
          <a:lstStyle/>
          <a:p>
            <a:fld id="{617D2393-2DF2-4741-A086-85DAD90EF37A}" type="datetimeFigureOut">
              <a:rPr lang="en-US" smtClean="0"/>
              <a:t>12/5/2019</a:t>
            </a:fld>
            <a:endParaRPr lang="en-US"/>
          </a:p>
        </p:txBody>
      </p:sp>
      <p:sp>
        <p:nvSpPr>
          <p:cNvPr id="8" name="Footer Placeholder 7">
            <a:extLst>
              <a:ext uri="{FF2B5EF4-FFF2-40B4-BE49-F238E27FC236}">
                <a16:creationId xmlns:a16="http://schemas.microsoft.com/office/drawing/2014/main" id="{D715C4CE-3DD2-442E-938A-3F15A9CF14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6E8087-F242-4B49-8E1D-493FA1B67B92}"/>
              </a:ext>
            </a:extLst>
          </p:cNvPr>
          <p:cNvSpPr>
            <a:spLocks noGrp="1"/>
          </p:cNvSpPr>
          <p:nvPr>
            <p:ph type="sldNum" sz="quarter" idx="12"/>
          </p:nvPr>
        </p:nvSpPr>
        <p:spPr/>
        <p:txBody>
          <a:bodyPr/>
          <a:lstStyle/>
          <a:p>
            <a:fld id="{A099A1B5-47F8-4190-BD7A-231B53AE3FBC}" type="slidenum">
              <a:rPr lang="en-US" smtClean="0"/>
              <a:t>‹#›</a:t>
            </a:fld>
            <a:endParaRPr lang="en-US"/>
          </a:p>
        </p:txBody>
      </p:sp>
    </p:spTree>
    <p:extLst>
      <p:ext uri="{BB962C8B-B14F-4D97-AF65-F5344CB8AC3E}">
        <p14:creationId xmlns:p14="http://schemas.microsoft.com/office/powerpoint/2010/main" val="427908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AFAB-B57E-403F-A998-BB4C3D98FE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93E56D-E062-4FE6-94B5-F72AF04AE04E}"/>
              </a:ext>
            </a:extLst>
          </p:cNvPr>
          <p:cNvSpPr>
            <a:spLocks noGrp="1"/>
          </p:cNvSpPr>
          <p:nvPr>
            <p:ph type="dt" sz="half" idx="10"/>
          </p:nvPr>
        </p:nvSpPr>
        <p:spPr/>
        <p:txBody>
          <a:bodyPr/>
          <a:lstStyle/>
          <a:p>
            <a:fld id="{617D2393-2DF2-4741-A086-85DAD90EF37A}" type="datetimeFigureOut">
              <a:rPr lang="en-US" smtClean="0"/>
              <a:t>12/5/2019</a:t>
            </a:fld>
            <a:endParaRPr lang="en-US"/>
          </a:p>
        </p:txBody>
      </p:sp>
      <p:sp>
        <p:nvSpPr>
          <p:cNvPr id="4" name="Footer Placeholder 3">
            <a:extLst>
              <a:ext uri="{FF2B5EF4-FFF2-40B4-BE49-F238E27FC236}">
                <a16:creationId xmlns:a16="http://schemas.microsoft.com/office/drawing/2014/main" id="{5BEC5635-F5C2-444B-B66D-BFD159353E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F08B75-73EA-454B-A0EE-998BDEA3063A}"/>
              </a:ext>
            </a:extLst>
          </p:cNvPr>
          <p:cNvSpPr>
            <a:spLocks noGrp="1"/>
          </p:cNvSpPr>
          <p:nvPr>
            <p:ph type="sldNum" sz="quarter" idx="12"/>
          </p:nvPr>
        </p:nvSpPr>
        <p:spPr/>
        <p:txBody>
          <a:bodyPr/>
          <a:lstStyle/>
          <a:p>
            <a:fld id="{A099A1B5-47F8-4190-BD7A-231B53AE3FBC}" type="slidenum">
              <a:rPr lang="en-US" smtClean="0"/>
              <a:t>‹#›</a:t>
            </a:fld>
            <a:endParaRPr lang="en-US"/>
          </a:p>
        </p:txBody>
      </p:sp>
    </p:spTree>
    <p:extLst>
      <p:ext uri="{BB962C8B-B14F-4D97-AF65-F5344CB8AC3E}">
        <p14:creationId xmlns:p14="http://schemas.microsoft.com/office/powerpoint/2010/main" val="18319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63037-303A-46D7-957A-87FDCB28EAED}"/>
              </a:ext>
            </a:extLst>
          </p:cNvPr>
          <p:cNvSpPr>
            <a:spLocks noGrp="1"/>
          </p:cNvSpPr>
          <p:nvPr>
            <p:ph type="dt" sz="half" idx="10"/>
          </p:nvPr>
        </p:nvSpPr>
        <p:spPr/>
        <p:txBody>
          <a:bodyPr/>
          <a:lstStyle/>
          <a:p>
            <a:fld id="{617D2393-2DF2-4741-A086-85DAD90EF37A}" type="datetimeFigureOut">
              <a:rPr lang="en-US" smtClean="0"/>
              <a:t>12/5/2019</a:t>
            </a:fld>
            <a:endParaRPr lang="en-US"/>
          </a:p>
        </p:txBody>
      </p:sp>
      <p:sp>
        <p:nvSpPr>
          <p:cNvPr id="3" name="Footer Placeholder 2">
            <a:extLst>
              <a:ext uri="{FF2B5EF4-FFF2-40B4-BE49-F238E27FC236}">
                <a16:creationId xmlns:a16="http://schemas.microsoft.com/office/drawing/2014/main" id="{6E5D5B92-2506-4070-8EDE-09FE6D62FF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70026-393A-4CC7-9003-301F02DBF47D}"/>
              </a:ext>
            </a:extLst>
          </p:cNvPr>
          <p:cNvSpPr>
            <a:spLocks noGrp="1"/>
          </p:cNvSpPr>
          <p:nvPr>
            <p:ph type="sldNum" sz="quarter" idx="12"/>
          </p:nvPr>
        </p:nvSpPr>
        <p:spPr/>
        <p:txBody>
          <a:bodyPr/>
          <a:lstStyle/>
          <a:p>
            <a:fld id="{A099A1B5-47F8-4190-BD7A-231B53AE3FBC}" type="slidenum">
              <a:rPr lang="en-US" smtClean="0"/>
              <a:t>‹#›</a:t>
            </a:fld>
            <a:endParaRPr lang="en-US"/>
          </a:p>
        </p:txBody>
      </p:sp>
    </p:spTree>
    <p:extLst>
      <p:ext uri="{BB962C8B-B14F-4D97-AF65-F5344CB8AC3E}">
        <p14:creationId xmlns:p14="http://schemas.microsoft.com/office/powerpoint/2010/main" val="328738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126B-9585-4590-89AC-6085C7CF84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D212DE-3757-4A65-8CBD-740A71F01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23C550-561E-4FBB-9866-219251FB8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0512A8-BF75-4F0D-908B-962AE5F8F071}"/>
              </a:ext>
            </a:extLst>
          </p:cNvPr>
          <p:cNvSpPr>
            <a:spLocks noGrp="1"/>
          </p:cNvSpPr>
          <p:nvPr>
            <p:ph type="dt" sz="half" idx="10"/>
          </p:nvPr>
        </p:nvSpPr>
        <p:spPr/>
        <p:txBody>
          <a:bodyPr/>
          <a:lstStyle/>
          <a:p>
            <a:fld id="{617D2393-2DF2-4741-A086-85DAD90EF37A}" type="datetimeFigureOut">
              <a:rPr lang="en-US" smtClean="0"/>
              <a:t>12/5/2019</a:t>
            </a:fld>
            <a:endParaRPr lang="en-US"/>
          </a:p>
        </p:txBody>
      </p:sp>
      <p:sp>
        <p:nvSpPr>
          <p:cNvPr id="6" name="Footer Placeholder 5">
            <a:extLst>
              <a:ext uri="{FF2B5EF4-FFF2-40B4-BE49-F238E27FC236}">
                <a16:creationId xmlns:a16="http://schemas.microsoft.com/office/drawing/2014/main" id="{7CB27C18-50D7-4FA0-B6D3-DA2DD2419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4310BC-CBF3-4039-873E-CC71865292C9}"/>
              </a:ext>
            </a:extLst>
          </p:cNvPr>
          <p:cNvSpPr>
            <a:spLocks noGrp="1"/>
          </p:cNvSpPr>
          <p:nvPr>
            <p:ph type="sldNum" sz="quarter" idx="12"/>
          </p:nvPr>
        </p:nvSpPr>
        <p:spPr/>
        <p:txBody>
          <a:bodyPr/>
          <a:lstStyle/>
          <a:p>
            <a:fld id="{A099A1B5-47F8-4190-BD7A-231B53AE3FBC}" type="slidenum">
              <a:rPr lang="en-US" smtClean="0"/>
              <a:t>‹#›</a:t>
            </a:fld>
            <a:endParaRPr lang="en-US"/>
          </a:p>
        </p:txBody>
      </p:sp>
    </p:spTree>
    <p:extLst>
      <p:ext uri="{BB962C8B-B14F-4D97-AF65-F5344CB8AC3E}">
        <p14:creationId xmlns:p14="http://schemas.microsoft.com/office/powerpoint/2010/main" val="21738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FD0E-6609-4822-86B2-17E50E95BC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7F859E-026B-4BF1-84FA-78863712B5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867DE4-79FD-464F-920A-9211935BF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E60CC0-F183-4F60-A8EF-33CCC6FBDDD8}"/>
              </a:ext>
            </a:extLst>
          </p:cNvPr>
          <p:cNvSpPr>
            <a:spLocks noGrp="1"/>
          </p:cNvSpPr>
          <p:nvPr>
            <p:ph type="dt" sz="half" idx="10"/>
          </p:nvPr>
        </p:nvSpPr>
        <p:spPr/>
        <p:txBody>
          <a:bodyPr/>
          <a:lstStyle/>
          <a:p>
            <a:fld id="{617D2393-2DF2-4741-A086-85DAD90EF37A}" type="datetimeFigureOut">
              <a:rPr lang="en-US" smtClean="0"/>
              <a:t>12/5/2019</a:t>
            </a:fld>
            <a:endParaRPr lang="en-US"/>
          </a:p>
        </p:txBody>
      </p:sp>
      <p:sp>
        <p:nvSpPr>
          <p:cNvPr id="6" name="Footer Placeholder 5">
            <a:extLst>
              <a:ext uri="{FF2B5EF4-FFF2-40B4-BE49-F238E27FC236}">
                <a16:creationId xmlns:a16="http://schemas.microsoft.com/office/drawing/2014/main" id="{F667C647-7653-47CA-AE22-56AE9A1E91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D64743-F967-4BB5-B363-A3F730853A9E}"/>
              </a:ext>
            </a:extLst>
          </p:cNvPr>
          <p:cNvSpPr>
            <a:spLocks noGrp="1"/>
          </p:cNvSpPr>
          <p:nvPr>
            <p:ph type="sldNum" sz="quarter" idx="12"/>
          </p:nvPr>
        </p:nvSpPr>
        <p:spPr/>
        <p:txBody>
          <a:bodyPr/>
          <a:lstStyle/>
          <a:p>
            <a:fld id="{A099A1B5-47F8-4190-BD7A-231B53AE3FBC}" type="slidenum">
              <a:rPr lang="en-US" smtClean="0"/>
              <a:t>‹#›</a:t>
            </a:fld>
            <a:endParaRPr lang="en-US"/>
          </a:p>
        </p:txBody>
      </p:sp>
    </p:spTree>
    <p:extLst>
      <p:ext uri="{BB962C8B-B14F-4D97-AF65-F5344CB8AC3E}">
        <p14:creationId xmlns:p14="http://schemas.microsoft.com/office/powerpoint/2010/main" val="344203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71AE0B-716E-4AB7-A9E5-AA38DD8BE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6FD4A7-604F-4706-8142-865670A0A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94F50-D90C-4A1A-93A3-ABDBC4B28B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D2393-2DF2-4741-A086-85DAD90EF37A}" type="datetimeFigureOut">
              <a:rPr lang="en-US" smtClean="0"/>
              <a:t>12/5/2019</a:t>
            </a:fld>
            <a:endParaRPr lang="en-US"/>
          </a:p>
        </p:txBody>
      </p:sp>
      <p:sp>
        <p:nvSpPr>
          <p:cNvPr id="5" name="Footer Placeholder 4">
            <a:extLst>
              <a:ext uri="{FF2B5EF4-FFF2-40B4-BE49-F238E27FC236}">
                <a16:creationId xmlns:a16="http://schemas.microsoft.com/office/drawing/2014/main" id="{5A0A66E3-D8D9-424F-870A-F339ECD1DB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C1FFA4-C4FD-4ADB-9269-2408ED1801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9A1B5-47F8-4190-BD7A-231B53AE3FBC}" type="slidenum">
              <a:rPr lang="en-US" smtClean="0"/>
              <a:t>‹#›</a:t>
            </a:fld>
            <a:endParaRPr lang="en-US"/>
          </a:p>
        </p:txBody>
      </p:sp>
    </p:spTree>
    <p:extLst>
      <p:ext uri="{BB962C8B-B14F-4D97-AF65-F5344CB8AC3E}">
        <p14:creationId xmlns:p14="http://schemas.microsoft.com/office/powerpoint/2010/main" val="1549278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Kuno_Mey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imgres?imgurl=https%3A%2F%2Fwww.thesun.co.uk%2Fwp-content%2Fuploads%2F2017%2F03%2Fnintchdbpict000024933929.jpg&amp;imgrefurl=https%3A%2F%2Fwww.thesun.co.uk%2Fnews%2F3068396%2Falfred-the-great-the-last-kingdom-king-realistic%2F&amp;docid=G-FJwTXaC2RtnM&amp;tbnid=DzvlJZll9bCHyM%3A&amp;vet=10ahUKEwicv4yShp_mAhXWvJ4KHTnIDj0QMwh4KAMwAw..i&amp;w=3187&amp;h=3904&amp;safe=strict&amp;bih=695&amp;biw=1200&amp;q=alfred%20the%20great%20image&amp;ved=0ahUKEwicv4yShp_mAhXWvJ4KHTnIDj0QMwh4KAMwAw&amp;iact=mrc&amp;uact=8"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google.com/url?sa=i&amp;rct=j&amp;q=&amp;esrc=s&amp;source=images&amp;cd=&amp;cad=rja&amp;uact=8&amp;ved=2ahUKEwiKmMrOg7HeAhVFKH0KHdLOD-UQjRx6BAgBEAU&amp;url=https%3A%2F%2Fwww.dookinternational.com%2Fblog%2Fmoscow-kremlin-russia%2F&amp;psig=AOvVaw3iQrSkz9r0CamI5b-AqKm6&amp;ust=154108727261328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2ahUKEwjd1uezkpveAhWTOn0KHVtBDvsQjRx6BAgBEAU&amp;url=https://www.bbc.com/bitesize/articles/zw3qmp3&amp;psig=AOvVaw2tK9tzqAZdHDZ-X-edGYrv&amp;ust=154033531094495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9A8032-13FB-4E61-A324-BFCD45EAF0E5}"/>
              </a:ext>
            </a:extLst>
          </p:cNvPr>
          <p:cNvSpPr>
            <a:spLocks noGrp="1"/>
          </p:cNvSpPr>
          <p:nvPr>
            <p:ph type="title"/>
          </p:nvPr>
        </p:nvSpPr>
        <p:spPr/>
        <p:txBody>
          <a:bodyPr/>
          <a:lstStyle/>
          <a:p>
            <a:pPr algn="ctr"/>
            <a:r>
              <a:rPr lang="en-US" dirty="0"/>
              <a:t>The Vikings</a:t>
            </a:r>
          </a:p>
        </p:txBody>
      </p:sp>
      <p:pic>
        <p:nvPicPr>
          <p:cNvPr id="8" name="Content Placeholder 7">
            <a:extLst>
              <a:ext uri="{FF2B5EF4-FFF2-40B4-BE49-F238E27FC236}">
                <a16:creationId xmlns:a16="http://schemas.microsoft.com/office/drawing/2014/main" id="{30E0C2A8-2932-408F-94AE-282F8781B4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6904" y="1488099"/>
            <a:ext cx="6041839" cy="4487948"/>
          </a:xfrm>
        </p:spPr>
      </p:pic>
    </p:spTree>
    <p:extLst>
      <p:ext uri="{BB962C8B-B14F-4D97-AF65-F5344CB8AC3E}">
        <p14:creationId xmlns:p14="http://schemas.microsoft.com/office/powerpoint/2010/main" val="125996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003A6-8B10-466F-8253-8D3FFD94E011}"/>
              </a:ext>
            </a:extLst>
          </p:cNvPr>
          <p:cNvSpPr>
            <a:spLocks noGrp="1"/>
          </p:cNvSpPr>
          <p:nvPr>
            <p:ph type="title"/>
          </p:nvPr>
        </p:nvSpPr>
        <p:spPr/>
        <p:txBody>
          <a:bodyPr/>
          <a:lstStyle/>
          <a:p>
            <a:r>
              <a:rPr lang="en-US" dirty="0"/>
              <a:t>Shield Wall</a:t>
            </a:r>
          </a:p>
        </p:txBody>
      </p:sp>
      <p:pic>
        <p:nvPicPr>
          <p:cNvPr id="5" name="Content Placeholder 4">
            <a:extLst>
              <a:ext uri="{FF2B5EF4-FFF2-40B4-BE49-F238E27FC236}">
                <a16:creationId xmlns:a16="http://schemas.microsoft.com/office/drawing/2014/main" id="{F13EE4A6-2F61-472B-AB6D-726CEBEC7D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2250" y="2124869"/>
            <a:ext cx="6667500" cy="3752850"/>
          </a:xfrm>
        </p:spPr>
      </p:pic>
    </p:spTree>
    <p:extLst>
      <p:ext uri="{BB962C8B-B14F-4D97-AF65-F5344CB8AC3E}">
        <p14:creationId xmlns:p14="http://schemas.microsoft.com/office/powerpoint/2010/main" val="132984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61C9-8C54-4A57-AB8D-1634DEC48471}"/>
              </a:ext>
            </a:extLst>
          </p:cNvPr>
          <p:cNvSpPr>
            <a:spLocks noGrp="1"/>
          </p:cNvSpPr>
          <p:nvPr>
            <p:ph type="title"/>
          </p:nvPr>
        </p:nvSpPr>
        <p:spPr/>
        <p:txBody>
          <a:bodyPr/>
          <a:lstStyle/>
          <a:p>
            <a:r>
              <a:rPr lang="en-US" b="1" dirty="0"/>
              <a:t>Berserks</a:t>
            </a:r>
            <a:endParaRPr lang="en-US" dirty="0"/>
          </a:p>
        </p:txBody>
      </p:sp>
      <p:pic>
        <p:nvPicPr>
          <p:cNvPr id="7" name="Content Placeholder 6">
            <a:extLst>
              <a:ext uri="{FF2B5EF4-FFF2-40B4-BE49-F238E27FC236}">
                <a16:creationId xmlns:a16="http://schemas.microsoft.com/office/drawing/2014/main" id="{3EFAD655-F6DF-4EBF-B62C-70356537128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0802" y="1504357"/>
            <a:ext cx="5388999" cy="3849285"/>
          </a:xfrm>
        </p:spPr>
      </p:pic>
      <p:sp>
        <p:nvSpPr>
          <p:cNvPr id="8" name="Content Placeholder 7">
            <a:extLst>
              <a:ext uri="{FF2B5EF4-FFF2-40B4-BE49-F238E27FC236}">
                <a16:creationId xmlns:a16="http://schemas.microsoft.com/office/drawing/2014/main" id="{1569BBA4-AA16-4092-BDF5-726BB7A10972}"/>
              </a:ext>
            </a:extLst>
          </p:cNvPr>
          <p:cNvSpPr>
            <a:spLocks noGrp="1"/>
          </p:cNvSpPr>
          <p:nvPr>
            <p:ph sz="half" idx="2"/>
          </p:nvPr>
        </p:nvSpPr>
        <p:spPr/>
        <p:txBody>
          <a:bodyPr/>
          <a:lstStyle/>
          <a:p>
            <a:r>
              <a:rPr lang="en-US" b="1" dirty="0"/>
              <a:t>work themselves into a battle frenzy so intense it is said ...they could even ignore the pain of wounds.</a:t>
            </a:r>
            <a:endParaRPr lang="en-US" dirty="0"/>
          </a:p>
        </p:txBody>
      </p:sp>
    </p:spTree>
    <p:extLst>
      <p:ext uri="{BB962C8B-B14F-4D97-AF65-F5344CB8AC3E}">
        <p14:creationId xmlns:p14="http://schemas.microsoft.com/office/powerpoint/2010/main" val="281188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427B-ADA6-4973-9926-1EB14A50E3B6}"/>
              </a:ext>
            </a:extLst>
          </p:cNvPr>
          <p:cNvSpPr>
            <a:spLocks noGrp="1"/>
          </p:cNvSpPr>
          <p:nvPr>
            <p:ph type="title"/>
          </p:nvPr>
        </p:nvSpPr>
        <p:spPr/>
        <p:txBody>
          <a:bodyPr/>
          <a:lstStyle/>
          <a:p>
            <a:r>
              <a:rPr lang="en-US" dirty="0"/>
              <a:t>Children</a:t>
            </a:r>
          </a:p>
        </p:txBody>
      </p:sp>
      <p:sp>
        <p:nvSpPr>
          <p:cNvPr id="3" name="Content Placeholder 2">
            <a:extLst>
              <a:ext uri="{FF2B5EF4-FFF2-40B4-BE49-F238E27FC236}">
                <a16:creationId xmlns:a16="http://schemas.microsoft.com/office/drawing/2014/main" id="{AF155635-317E-429E-801D-0A9F38DD9EA8}"/>
              </a:ext>
            </a:extLst>
          </p:cNvPr>
          <p:cNvSpPr>
            <a:spLocks noGrp="1"/>
          </p:cNvSpPr>
          <p:nvPr>
            <p:ph sz="half" idx="1"/>
          </p:nvPr>
        </p:nvSpPr>
        <p:spPr/>
        <p:txBody>
          <a:bodyPr/>
          <a:lstStyle/>
          <a:p>
            <a:r>
              <a:rPr lang="en-US" dirty="0"/>
              <a:t>Adult by 10 years old</a:t>
            </a:r>
          </a:p>
          <a:p>
            <a:r>
              <a:rPr lang="en-US" dirty="0"/>
              <a:t>Boys worked the farm, girls work the house</a:t>
            </a:r>
          </a:p>
          <a:p>
            <a:r>
              <a:rPr lang="en-US" dirty="0"/>
              <a:t>Some learned how to read and write – Rune letters and Norse language </a:t>
            </a:r>
          </a:p>
          <a:p>
            <a:r>
              <a:rPr lang="en-US" dirty="0"/>
              <a:t>Fighting was essential</a:t>
            </a:r>
          </a:p>
        </p:txBody>
      </p:sp>
      <p:sp>
        <p:nvSpPr>
          <p:cNvPr id="4" name="Content Placeholder 3">
            <a:extLst>
              <a:ext uri="{FF2B5EF4-FFF2-40B4-BE49-F238E27FC236}">
                <a16:creationId xmlns:a16="http://schemas.microsoft.com/office/drawing/2014/main" id="{4E7D619C-5555-430A-B7C6-BE56212A1E30}"/>
              </a:ext>
            </a:extLst>
          </p:cNvPr>
          <p:cNvSpPr>
            <a:spLocks noGrp="1"/>
          </p:cNvSpPr>
          <p:nvPr>
            <p:ph sz="half" idx="2"/>
          </p:nvPr>
        </p:nvSpPr>
        <p:spPr/>
        <p:txBody>
          <a:bodyPr/>
          <a:lstStyle/>
          <a:p>
            <a:r>
              <a:rPr lang="en-US" dirty="0"/>
              <a:t>Some strong girls would be trained as soldiers</a:t>
            </a:r>
          </a:p>
          <a:p>
            <a:r>
              <a:rPr lang="en-US" dirty="0"/>
              <a:t>Valkyries – female soldiers on horseback that would decide who dies on the battlefield – prey</a:t>
            </a:r>
          </a:p>
          <a:p>
            <a:r>
              <a:rPr lang="en-US" dirty="0"/>
              <a:t>Sick and weak children would be left in the wilderness or thrown at sea</a:t>
            </a:r>
          </a:p>
          <a:p>
            <a:endParaRPr lang="en-US" dirty="0"/>
          </a:p>
        </p:txBody>
      </p:sp>
    </p:spTree>
    <p:extLst>
      <p:ext uri="{BB962C8B-B14F-4D97-AF65-F5344CB8AC3E}">
        <p14:creationId xmlns:p14="http://schemas.microsoft.com/office/powerpoint/2010/main" val="187831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EFBD-DAA9-4ABE-811C-4D884F3A6C74}"/>
              </a:ext>
            </a:extLst>
          </p:cNvPr>
          <p:cNvSpPr>
            <a:spLocks noGrp="1"/>
          </p:cNvSpPr>
          <p:nvPr>
            <p:ph type="title"/>
          </p:nvPr>
        </p:nvSpPr>
        <p:spPr/>
        <p:txBody>
          <a:bodyPr/>
          <a:lstStyle/>
          <a:p>
            <a:r>
              <a:rPr lang="en-US" dirty="0"/>
              <a:t>Viking Clothing </a:t>
            </a:r>
          </a:p>
        </p:txBody>
      </p:sp>
      <p:pic>
        <p:nvPicPr>
          <p:cNvPr id="6" name="Content Placeholder 5">
            <a:extLst>
              <a:ext uri="{FF2B5EF4-FFF2-40B4-BE49-F238E27FC236}">
                <a16:creationId xmlns:a16="http://schemas.microsoft.com/office/drawing/2014/main" id="{4E51E5ED-697E-47F6-B4F4-718524842A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62125" y="1843881"/>
            <a:ext cx="3333750" cy="4314825"/>
          </a:xfrm>
        </p:spPr>
      </p:pic>
      <p:pic>
        <p:nvPicPr>
          <p:cNvPr id="8" name="Content Placeholder 7">
            <a:extLst>
              <a:ext uri="{FF2B5EF4-FFF2-40B4-BE49-F238E27FC236}">
                <a16:creationId xmlns:a16="http://schemas.microsoft.com/office/drawing/2014/main" id="{6F25E776-3660-4B8C-A662-F5D60C842CC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58393" y="775393"/>
            <a:ext cx="2795407" cy="3225900"/>
          </a:xfrm>
        </p:spPr>
      </p:pic>
      <p:pic>
        <p:nvPicPr>
          <p:cNvPr id="10" name="Picture 9">
            <a:extLst>
              <a:ext uri="{FF2B5EF4-FFF2-40B4-BE49-F238E27FC236}">
                <a16:creationId xmlns:a16="http://schemas.microsoft.com/office/drawing/2014/main" id="{ACB98CFE-C565-41EA-A7A6-E95958453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9085" y="2552684"/>
            <a:ext cx="3911829" cy="3717754"/>
          </a:xfrm>
          <a:prstGeom prst="rect">
            <a:avLst/>
          </a:prstGeom>
        </p:spPr>
      </p:pic>
    </p:spTree>
    <p:extLst>
      <p:ext uri="{BB962C8B-B14F-4D97-AF65-F5344CB8AC3E}">
        <p14:creationId xmlns:p14="http://schemas.microsoft.com/office/powerpoint/2010/main" val="3490720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F43E-1790-4ECE-AA36-E507DFF5A9EA}"/>
              </a:ext>
            </a:extLst>
          </p:cNvPr>
          <p:cNvSpPr>
            <a:spLocks noGrp="1"/>
          </p:cNvSpPr>
          <p:nvPr>
            <p:ph type="title"/>
          </p:nvPr>
        </p:nvSpPr>
        <p:spPr/>
        <p:txBody>
          <a:bodyPr/>
          <a:lstStyle/>
          <a:p>
            <a:r>
              <a:rPr lang="en-US" dirty="0"/>
              <a:t>Viking Women</a:t>
            </a:r>
          </a:p>
        </p:txBody>
      </p:sp>
      <p:sp>
        <p:nvSpPr>
          <p:cNvPr id="3" name="Content Placeholder 2">
            <a:extLst>
              <a:ext uri="{FF2B5EF4-FFF2-40B4-BE49-F238E27FC236}">
                <a16:creationId xmlns:a16="http://schemas.microsoft.com/office/drawing/2014/main" id="{C7347F70-7FFB-4C26-A2F4-B868CD00D1E7}"/>
              </a:ext>
            </a:extLst>
          </p:cNvPr>
          <p:cNvSpPr>
            <a:spLocks noGrp="1"/>
          </p:cNvSpPr>
          <p:nvPr>
            <p:ph sz="half" idx="1"/>
          </p:nvPr>
        </p:nvSpPr>
        <p:spPr/>
        <p:txBody>
          <a:bodyPr/>
          <a:lstStyle/>
          <a:p>
            <a:r>
              <a:rPr lang="en-US" dirty="0"/>
              <a:t>Rough treatment</a:t>
            </a:r>
          </a:p>
          <a:p>
            <a:r>
              <a:rPr lang="en-US" dirty="0"/>
              <a:t>Polygamy</a:t>
            </a:r>
          </a:p>
          <a:p>
            <a:r>
              <a:rPr lang="en-US" dirty="0"/>
              <a:t>Property of men</a:t>
            </a:r>
          </a:p>
          <a:p>
            <a:r>
              <a:rPr lang="en-US" dirty="0"/>
              <a:t>Limited rights(but more than Europeans) </a:t>
            </a:r>
          </a:p>
          <a:p>
            <a:r>
              <a:rPr lang="en-US" dirty="0"/>
              <a:t>Some evidence of political power</a:t>
            </a:r>
          </a:p>
          <a:p>
            <a:r>
              <a:rPr lang="en-US" dirty="0"/>
              <a:t>Some evidence of soldiers</a:t>
            </a:r>
          </a:p>
        </p:txBody>
      </p:sp>
      <p:pic>
        <p:nvPicPr>
          <p:cNvPr id="6" name="Content Placeholder 5">
            <a:extLst>
              <a:ext uri="{FF2B5EF4-FFF2-40B4-BE49-F238E27FC236}">
                <a16:creationId xmlns:a16="http://schemas.microsoft.com/office/drawing/2014/main" id="{4BA1ABF0-0340-4E80-A311-FE1894B130A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88945" y="1027906"/>
            <a:ext cx="3505200" cy="4477893"/>
          </a:xfrm>
        </p:spPr>
      </p:pic>
    </p:spTree>
    <p:extLst>
      <p:ext uri="{BB962C8B-B14F-4D97-AF65-F5344CB8AC3E}">
        <p14:creationId xmlns:p14="http://schemas.microsoft.com/office/powerpoint/2010/main" val="3213372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D52F-8BC6-4B75-8745-379870319876}"/>
              </a:ext>
            </a:extLst>
          </p:cNvPr>
          <p:cNvSpPr>
            <a:spLocks noGrp="1"/>
          </p:cNvSpPr>
          <p:nvPr>
            <p:ph type="title"/>
          </p:nvPr>
        </p:nvSpPr>
        <p:spPr/>
        <p:txBody>
          <a:bodyPr/>
          <a:lstStyle/>
          <a:p>
            <a:r>
              <a:rPr lang="en-US" dirty="0"/>
              <a:t>Viking Weapons</a:t>
            </a:r>
          </a:p>
        </p:txBody>
      </p:sp>
      <p:pic>
        <p:nvPicPr>
          <p:cNvPr id="6" name="Content Placeholder 5">
            <a:extLst>
              <a:ext uri="{FF2B5EF4-FFF2-40B4-BE49-F238E27FC236}">
                <a16:creationId xmlns:a16="http://schemas.microsoft.com/office/drawing/2014/main" id="{38AA0381-A37C-4763-A054-EB09B1CCD15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5384" y="1400053"/>
            <a:ext cx="2989232" cy="2093363"/>
          </a:xfrm>
        </p:spPr>
      </p:pic>
      <p:sp>
        <p:nvSpPr>
          <p:cNvPr id="4" name="Content Placeholder 3">
            <a:extLst>
              <a:ext uri="{FF2B5EF4-FFF2-40B4-BE49-F238E27FC236}">
                <a16:creationId xmlns:a16="http://schemas.microsoft.com/office/drawing/2014/main" id="{AEDE9C93-8F81-4515-B334-5773DE25705E}"/>
              </a:ext>
            </a:extLst>
          </p:cNvPr>
          <p:cNvSpPr>
            <a:spLocks noGrp="1"/>
          </p:cNvSpPr>
          <p:nvPr>
            <p:ph sz="half" idx="2"/>
          </p:nvPr>
        </p:nvSpPr>
        <p:spPr/>
        <p:txBody>
          <a:bodyPr>
            <a:normAutofit fontScale="92500" lnSpcReduction="20000"/>
          </a:bodyPr>
          <a:lstStyle/>
          <a:p>
            <a:r>
              <a:rPr lang="en-US"/>
              <a:t>Axe </a:t>
            </a:r>
            <a:r>
              <a:rPr lang="en-US" dirty="0"/>
              <a:t>was the most popular weapon and tool. Made of iron and religious symbols.</a:t>
            </a:r>
          </a:p>
          <a:p>
            <a:r>
              <a:rPr lang="en-US" dirty="0"/>
              <a:t>Noted to be able to shoot an arrow 200 meters. 656 feet</a:t>
            </a:r>
          </a:p>
          <a:p>
            <a:r>
              <a:rPr lang="en-US" dirty="0"/>
              <a:t>Swords about 90 cm long. About 3 feet long. Made of gold and silver. Named and buried with soldier.</a:t>
            </a:r>
          </a:p>
          <a:p>
            <a:r>
              <a:rPr lang="en-US" dirty="0"/>
              <a:t>Helmets often would show wealth. Very few with horns. About 9 lbs. </a:t>
            </a:r>
          </a:p>
          <a:p>
            <a:r>
              <a:rPr lang="en-US" dirty="0" err="1"/>
              <a:t>Longships</a:t>
            </a:r>
            <a:endParaRPr lang="en-US" dirty="0"/>
          </a:p>
          <a:p>
            <a:r>
              <a:rPr lang="en-US" dirty="0"/>
              <a:t>Greek Fire</a:t>
            </a:r>
          </a:p>
          <a:p>
            <a:endParaRPr lang="en-US" dirty="0"/>
          </a:p>
          <a:p>
            <a:endParaRPr lang="en-US" dirty="0"/>
          </a:p>
        </p:txBody>
      </p:sp>
      <p:pic>
        <p:nvPicPr>
          <p:cNvPr id="10" name="Picture 9">
            <a:extLst>
              <a:ext uri="{FF2B5EF4-FFF2-40B4-BE49-F238E27FC236}">
                <a16:creationId xmlns:a16="http://schemas.microsoft.com/office/drawing/2014/main" id="{A423E4D0-0FEE-47BE-8380-C19C4DA66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428" y="3817009"/>
            <a:ext cx="3000375" cy="1809750"/>
          </a:xfrm>
          <a:prstGeom prst="rect">
            <a:avLst/>
          </a:prstGeom>
        </p:spPr>
      </p:pic>
    </p:spTree>
    <p:extLst>
      <p:ext uri="{BB962C8B-B14F-4D97-AF65-F5344CB8AC3E}">
        <p14:creationId xmlns:p14="http://schemas.microsoft.com/office/powerpoint/2010/main" val="70153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A7235-3B01-4630-9C91-88F22CD5081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C42C6ED-881E-4FA9-9D53-25C56682FED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4106594" cy="4435122"/>
          </a:xfrm>
        </p:spPr>
      </p:pic>
      <p:pic>
        <p:nvPicPr>
          <p:cNvPr id="8" name="Content Placeholder 7">
            <a:extLst>
              <a:ext uri="{FF2B5EF4-FFF2-40B4-BE49-F238E27FC236}">
                <a16:creationId xmlns:a16="http://schemas.microsoft.com/office/drawing/2014/main" id="{FB72ACCC-C4D5-4320-86F9-D0B3DDD20E4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14218" y="365125"/>
            <a:ext cx="3612662" cy="3136447"/>
          </a:xfrm>
        </p:spPr>
      </p:pic>
      <p:pic>
        <p:nvPicPr>
          <p:cNvPr id="10" name="Picture 9">
            <a:extLst>
              <a:ext uri="{FF2B5EF4-FFF2-40B4-BE49-F238E27FC236}">
                <a16:creationId xmlns:a16="http://schemas.microsoft.com/office/drawing/2014/main" id="{FD221CB6-ED5F-477C-A157-C0EC8633D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3500289"/>
            <a:ext cx="5715000" cy="3352800"/>
          </a:xfrm>
          <a:prstGeom prst="rect">
            <a:avLst/>
          </a:prstGeom>
        </p:spPr>
      </p:pic>
    </p:spTree>
    <p:extLst>
      <p:ext uri="{BB962C8B-B14F-4D97-AF65-F5344CB8AC3E}">
        <p14:creationId xmlns:p14="http://schemas.microsoft.com/office/powerpoint/2010/main" val="266335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A8D7-3EDD-4D2F-B15C-440BF5E5154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61CF0A98-122D-4375-AD36-7ADD2E590E3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1682" y="717097"/>
            <a:ext cx="4144889" cy="5546837"/>
          </a:xfrm>
        </p:spPr>
      </p:pic>
      <p:pic>
        <p:nvPicPr>
          <p:cNvPr id="8" name="Content Placeholder 7">
            <a:extLst>
              <a:ext uri="{FF2B5EF4-FFF2-40B4-BE49-F238E27FC236}">
                <a16:creationId xmlns:a16="http://schemas.microsoft.com/office/drawing/2014/main" id="{BA310710-A001-455C-8A62-C5EB78A8975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80327" y="603390"/>
            <a:ext cx="3928240" cy="5889485"/>
          </a:xfrm>
        </p:spPr>
      </p:pic>
    </p:spTree>
    <p:extLst>
      <p:ext uri="{BB962C8B-B14F-4D97-AF65-F5344CB8AC3E}">
        <p14:creationId xmlns:p14="http://schemas.microsoft.com/office/powerpoint/2010/main" val="157493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498BB-2778-4B97-A44B-6849286BC34F}"/>
              </a:ext>
            </a:extLst>
          </p:cNvPr>
          <p:cNvSpPr>
            <a:spLocks noGrp="1"/>
          </p:cNvSpPr>
          <p:nvPr>
            <p:ph type="title"/>
          </p:nvPr>
        </p:nvSpPr>
        <p:spPr/>
        <p:txBody>
          <a:bodyPr/>
          <a:lstStyle/>
          <a:p>
            <a:r>
              <a:rPr lang="en-US" dirty="0"/>
              <a:t>Pop Quiz</a:t>
            </a:r>
          </a:p>
        </p:txBody>
      </p:sp>
      <p:sp>
        <p:nvSpPr>
          <p:cNvPr id="3" name="Content Placeholder 2">
            <a:extLst>
              <a:ext uri="{FF2B5EF4-FFF2-40B4-BE49-F238E27FC236}">
                <a16:creationId xmlns:a16="http://schemas.microsoft.com/office/drawing/2014/main" id="{0CA6484D-B597-44E3-9575-72F24BCE2AF3}"/>
              </a:ext>
            </a:extLst>
          </p:cNvPr>
          <p:cNvSpPr>
            <a:spLocks noGrp="1"/>
          </p:cNvSpPr>
          <p:nvPr>
            <p:ph sz="half" idx="1"/>
          </p:nvPr>
        </p:nvSpPr>
        <p:spPr/>
        <p:txBody>
          <a:bodyPr>
            <a:normAutofit/>
          </a:bodyPr>
          <a:lstStyle/>
          <a:p>
            <a:pPr marL="514350" indent="-514350">
              <a:buFont typeface="+mj-lt"/>
              <a:buAutoNum type="arabicPeriod"/>
            </a:pPr>
            <a:r>
              <a:rPr lang="en-US" dirty="0"/>
              <a:t>What Anglo Saxon King converted the Danes to Christianity?</a:t>
            </a:r>
          </a:p>
          <a:p>
            <a:pPr marL="514350" indent="-514350">
              <a:buFont typeface="+mj-lt"/>
              <a:buAutoNum type="arabicPeriod"/>
            </a:pPr>
            <a:endParaRPr lang="en-US" dirty="0"/>
          </a:p>
          <a:p>
            <a:pPr marL="514350" indent="-514350">
              <a:buFont typeface="+mj-lt"/>
              <a:buAutoNum type="arabicPeriod"/>
            </a:pPr>
            <a:r>
              <a:rPr lang="en-US" dirty="0"/>
              <a:t>What was the name of the portion of England where the Vikings lived and governed themselves?</a:t>
            </a:r>
          </a:p>
        </p:txBody>
      </p:sp>
      <p:sp>
        <p:nvSpPr>
          <p:cNvPr id="4" name="Content Placeholder 3">
            <a:extLst>
              <a:ext uri="{FF2B5EF4-FFF2-40B4-BE49-F238E27FC236}">
                <a16:creationId xmlns:a16="http://schemas.microsoft.com/office/drawing/2014/main" id="{5CCE55AA-BABA-43B2-975E-0A68338D8FF3}"/>
              </a:ext>
            </a:extLst>
          </p:cNvPr>
          <p:cNvSpPr>
            <a:spLocks noGrp="1"/>
          </p:cNvSpPr>
          <p:nvPr>
            <p:ph sz="half" idx="2"/>
          </p:nvPr>
        </p:nvSpPr>
        <p:spPr/>
        <p:txBody>
          <a:bodyPr>
            <a:normAutofit/>
          </a:bodyPr>
          <a:lstStyle/>
          <a:p>
            <a:pPr marL="0" indent="0">
              <a:buNone/>
            </a:pPr>
            <a:r>
              <a:rPr lang="en-US" dirty="0"/>
              <a:t>3. What was the </a:t>
            </a:r>
            <a:r>
              <a:rPr lang="en-US" u="sng" dirty="0"/>
              <a:t>name</a:t>
            </a:r>
            <a:r>
              <a:rPr lang="en-US" dirty="0"/>
              <a:t> of the 	legends of the Norse gods 	describing their exploits and 	fights? (And helps us 	understand their values and 	belief systems) </a:t>
            </a:r>
          </a:p>
          <a:p>
            <a:pPr marL="0" indent="0">
              <a:buNone/>
            </a:pPr>
            <a:r>
              <a:rPr lang="en-US" dirty="0"/>
              <a:t>4. What architectural design was 	made popular in Kiev, 	Russia under </a:t>
            </a:r>
            <a:r>
              <a:rPr lang="en-US" dirty="0" err="1"/>
              <a:t>Yaroslav</a:t>
            </a:r>
            <a:r>
              <a:rPr lang="en-US" dirty="0"/>
              <a:t> the 	Wise (now the Ukraine)?</a:t>
            </a:r>
          </a:p>
          <a:p>
            <a:pPr marL="514350" indent="-514350">
              <a:buFont typeface="+mj-lt"/>
              <a:buAutoNum type="arabicPeriod"/>
            </a:pPr>
            <a:endParaRPr lang="en-US" dirty="0"/>
          </a:p>
        </p:txBody>
      </p:sp>
    </p:spTree>
    <p:extLst>
      <p:ext uri="{BB962C8B-B14F-4D97-AF65-F5344CB8AC3E}">
        <p14:creationId xmlns:p14="http://schemas.microsoft.com/office/powerpoint/2010/main" val="3478166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4935-2381-441C-9422-B22291378600}"/>
              </a:ext>
            </a:extLst>
          </p:cNvPr>
          <p:cNvSpPr>
            <a:spLocks noGrp="1"/>
          </p:cNvSpPr>
          <p:nvPr>
            <p:ph type="title"/>
          </p:nvPr>
        </p:nvSpPr>
        <p:spPr/>
        <p:txBody>
          <a:bodyPr/>
          <a:lstStyle/>
          <a:p>
            <a:r>
              <a:rPr lang="en-US" dirty="0"/>
              <a:t>Alfred the Great </a:t>
            </a:r>
          </a:p>
        </p:txBody>
      </p:sp>
      <p:sp>
        <p:nvSpPr>
          <p:cNvPr id="5" name="Content Placeholder 4">
            <a:extLst>
              <a:ext uri="{FF2B5EF4-FFF2-40B4-BE49-F238E27FC236}">
                <a16:creationId xmlns:a16="http://schemas.microsoft.com/office/drawing/2014/main" id="{0916E458-4549-4BC0-ACD8-C3EE12910BA1}"/>
              </a:ext>
            </a:extLst>
          </p:cNvPr>
          <p:cNvSpPr>
            <a:spLocks noGrp="1"/>
          </p:cNvSpPr>
          <p:nvPr>
            <p:ph idx="1"/>
          </p:nvPr>
        </p:nvSpPr>
        <p:spPr/>
        <p:txBody>
          <a:bodyPr/>
          <a:lstStyle/>
          <a:p>
            <a:r>
              <a:rPr lang="en-US" dirty="0"/>
              <a:t>“For in prosperity a man is often puffed up with pride, whereas tribulations chasten and humble him through suffering and sorrow. In the midst of prosperity the mind is elated, and in prosperity a man forgets himself; in hardship he is forced to reflect on himself, even though he be unwilling. In prosperity a man often destroys the good he has done; amidst difficulties he often repairs what he long since did in the way of wickedness.” </a:t>
            </a:r>
            <a:br>
              <a:rPr lang="en-US" dirty="0"/>
            </a:br>
            <a:r>
              <a:rPr lang="en-US" dirty="0"/>
              <a:t>― </a:t>
            </a:r>
            <a:r>
              <a:rPr lang="en-US" b="1" dirty="0"/>
              <a:t>King Alfred </a:t>
            </a:r>
          </a:p>
          <a:p>
            <a:endParaRPr lang="en-US" b="1" dirty="0"/>
          </a:p>
          <a:p>
            <a:r>
              <a:rPr lang="en-US" b="1" dirty="0"/>
              <a:t>What medieval philosopher does this mirror?</a:t>
            </a:r>
            <a:endParaRPr lang="en-US" dirty="0"/>
          </a:p>
        </p:txBody>
      </p:sp>
    </p:spTree>
    <p:extLst>
      <p:ext uri="{BB962C8B-B14F-4D97-AF65-F5344CB8AC3E}">
        <p14:creationId xmlns:p14="http://schemas.microsoft.com/office/powerpoint/2010/main" val="156791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3856-31A6-4783-B5A5-D49E6E528EA3}"/>
              </a:ext>
            </a:extLst>
          </p:cNvPr>
          <p:cNvSpPr>
            <a:spLocks noGrp="1"/>
          </p:cNvSpPr>
          <p:nvPr>
            <p:ph type="title"/>
          </p:nvPr>
        </p:nvSpPr>
        <p:spPr/>
        <p:txBody>
          <a:bodyPr/>
          <a:lstStyle/>
          <a:p>
            <a:pPr algn="ctr"/>
            <a:r>
              <a:rPr lang="en-US" b="1" dirty="0"/>
              <a:t>Tonight I fear not the Vikings</a:t>
            </a:r>
          </a:p>
        </p:txBody>
      </p:sp>
      <p:sp>
        <p:nvSpPr>
          <p:cNvPr id="3" name="Content Placeholder 2">
            <a:extLst>
              <a:ext uri="{FF2B5EF4-FFF2-40B4-BE49-F238E27FC236}">
                <a16:creationId xmlns:a16="http://schemas.microsoft.com/office/drawing/2014/main" id="{DC1C19C3-3699-4596-B9B9-4C15E6BA0C63}"/>
              </a:ext>
            </a:extLst>
          </p:cNvPr>
          <p:cNvSpPr>
            <a:spLocks noGrp="1"/>
          </p:cNvSpPr>
          <p:nvPr>
            <p:ph idx="1"/>
          </p:nvPr>
        </p:nvSpPr>
        <p:spPr/>
        <p:txBody>
          <a:bodyPr/>
          <a:lstStyle/>
          <a:p>
            <a:pPr marL="0" indent="0" algn="ctr" fontAlgn="base">
              <a:buNone/>
            </a:pPr>
            <a:r>
              <a:rPr lang="en-US" dirty="0"/>
              <a:t>‘</a:t>
            </a:r>
            <a:r>
              <a:rPr lang="en-US" b="1" i="1" dirty="0"/>
              <a:t>Bitter is the wind tonight</a:t>
            </a:r>
            <a:endParaRPr lang="en-US" dirty="0"/>
          </a:p>
          <a:p>
            <a:pPr marL="0" indent="0" algn="ctr" fontAlgn="base">
              <a:buNone/>
            </a:pPr>
            <a:r>
              <a:rPr lang="en-US" b="1" i="1" dirty="0"/>
              <a:t>It tosses the ocean’s white hair</a:t>
            </a:r>
            <a:endParaRPr lang="en-US" dirty="0"/>
          </a:p>
          <a:p>
            <a:pPr marL="0" indent="0" algn="ctr" fontAlgn="base">
              <a:buNone/>
            </a:pPr>
            <a:r>
              <a:rPr lang="en-US" b="1" i="1" dirty="0"/>
              <a:t>Tonight I fear not the fierce warriors of Norway </a:t>
            </a:r>
            <a:endParaRPr lang="en-US" dirty="0"/>
          </a:p>
          <a:p>
            <a:pPr marL="0" indent="0" algn="ctr" fontAlgn="base">
              <a:buNone/>
            </a:pPr>
            <a:r>
              <a:rPr lang="en-US" b="1" i="1" dirty="0"/>
              <a:t>Coursing on the Irish sea</a:t>
            </a:r>
            <a:r>
              <a:rPr lang="en-US" dirty="0"/>
              <a:t>‘</a:t>
            </a:r>
          </a:p>
          <a:p>
            <a:pPr marL="0" indent="0" algn="ctr" fontAlgn="base">
              <a:buNone/>
            </a:pPr>
            <a:endParaRPr lang="en-US" dirty="0"/>
          </a:p>
          <a:p>
            <a:pPr marL="0" indent="0" algn="ctr" fontAlgn="base">
              <a:buNone/>
            </a:pPr>
            <a:endParaRPr lang="en-US" dirty="0"/>
          </a:p>
          <a:p>
            <a:pPr marL="0" indent="0" algn="ctr" fontAlgn="base">
              <a:buNone/>
            </a:pPr>
            <a:r>
              <a:rPr lang="en-US" sz="1800" dirty="0"/>
              <a:t>(A translation by </a:t>
            </a:r>
            <a:r>
              <a:rPr lang="en-US" sz="1800" dirty="0" err="1">
                <a:hlinkClick r:id="rId2"/>
              </a:rPr>
              <a:t>Kuno</a:t>
            </a:r>
            <a:r>
              <a:rPr lang="en-US" sz="1800" dirty="0">
                <a:hlinkClick r:id="rId2"/>
              </a:rPr>
              <a:t> Meyer</a:t>
            </a:r>
            <a:r>
              <a:rPr lang="en-US" sz="1800" dirty="0"/>
              <a:t>)</a:t>
            </a:r>
          </a:p>
          <a:p>
            <a:pPr marL="0" indent="0" algn="ctr">
              <a:buNone/>
            </a:pPr>
            <a:endParaRPr lang="en-US" dirty="0"/>
          </a:p>
        </p:txBody>
      </p:sp>
    </p:spTree>
    <p:extLst>
      <p:ext uri="{BB962C8B-B14F-4D97-AF65-F5344CB8AC3E}">
        <p14:creationId xmlns:p14="http://schemas.microsoft.com/office/powerpoint/2010/main" val="102016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D97E-E12F-4934-AF8D-C14AEFC58445}"/>
              </a:ext>
            </a:extLst>
          </p:cNvPr>
          <p:cNvSpPr>
            <a:spLocks noGrp="1"/>
          </p:cNvSpPr>
          <p:nvPr>
            <p:ph type="title"/>
          </p:nvPr>
        </p:nvSpPr>
        <p:spPr/>
        <p:txBody>
          <a:bodyPr/>
          <a:lstStyle/>
          <a:p>
            <a:r>
              <a:rPr lang="en-US" dirty="0"/>
              <a:t>Alfred the Great</a:t>
            </a:r>
          </a:p>
        </p:txBody>
      </p:sp>
      <p:sp>
        <p:nvSpPr>
          <p:cNvPr id="3" name="Content Placeholder 2">
            <a:extLst>
              <a:ext uri="{FF2B5EF4-FFF2-40B4-BE49-F238E27FC236}">
                <a16:creationId xmlns:a16="http://schemas.microsoft.com/office/drawing/2014/main" id="{30A35276-ABA0-4AA4-B7A8-67EBE52635F9}"/>
              </a:ext>
            </a:extLst>
          </p:cNvPr>
          <p:cNvSpPr>
            <a:spLocks noGrp="1"/>
          </p:cNvSpPr>
          <p:nvPr>
            <p:ph sz="half" idx="1"/>
          </p:nvPr>
        </p:nvSpPr>
        <p:spPr/>
        <p:txBody>
          <a:bodyPr>
            <a:normAutofit fontScale="62500" lnSpcReduction="20000"/>
          </a:bodyPr>
          <a:lstStyle/>
          <a:p>
            <a:r>
              <a:rPr lang="en-US" dirty="0"/>
              <a:t>“The saddest thing about any man is that he be ignorant, and the most exciting thing is that he knows.” </a:t>
            </a:r>
            <a:br>
              <a:rPr lang="en-US" dirty="0"/>
            </a:br>
            <a:r>
              <a:rPr lang="en-US" dirty="0"/>
              <a:t>― </a:t>
            </a:r>
            <a:r>
              <a:rPr lang="en-US" b="1" dirty="0"/>
              <a:t>Alfred the Great </a:t>
            </a:r>
          </a:p>
          <a:p>
            <a:endParaRPr lang="en-US" b="1" dirty="0"/>
          </a:p>
          <a:p>
            <a:pPr marL="0" indent="0">
              <a:buNone/>
            </a:pPr>
            <a:r>
              <a:rPr lang="en-US" dirty="0"/>
              <a:t>“Very often it has come to my mind what men of learning there were formerly throughout England...and how nowadays...we would have to seek them outside...Thanks be to God Almighty that we now have any supply of teachers at all!...As often as you can, free yourself from worldly affairs so that you may apply that wisdom which God gave you wherever you can. Remember what punishments befell us in this world when we ourselves didn't cherish learning nor transmit it to other men.” </a:t>
            </a:r>
          </a:p>
          <a:p>
            <a:pPr marL="0" indent="0">
              <a:buNone/>
            </a:pPr>
            <a:endParaRPr lang="en-US" b="1" dirty="0"/>
          </a:p>
          <a:p>
            <a:pPr lvl="1"/>
            <a:r>
              <a:rPr lang="en-US" b="1" dirty="0"/>
              <a:t>What is the impact on literacy during Alfred’s reign?</a:t>
            </a:r>
          </a:p>
          <a:p>
            <a:pPr marL="457200" lvl="1" indent="0">
              <a:buNone/>
            </a:pPr>
            <a:endParaRPr lang="en-US" b="1" dirty="0"/>
          </a:p>
        </p:txBody>
      </p:sp>
      <p:pic>
        <p:nvPicPr>
          <p:cNvPr id="5" name="Content Placeholder 4" descr="C:\Users\US1001-ALoftis\AppData\Local\Microsoft\Windows\INetCache\Content.MSO\E4F6D13E.tmp">
            <a:hlinkClick r:id="rId2"/>
            <a:extLst>
              <a:ext uri="{FF2B5EF4-FFF2-40B4-BE49-F238E27FC236}">
                <a16:creationId xmlns:a16="http://schemas.microsoft.com/office/drawing/2014/main" id="{4E9A923A-3BAE-42E5-82FC-8F7FD39AE59F}"/>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28934" y="835818"/>
            <a:ext cx="4690534" cy="5463381"/>
          </a:xfrm>
          <a:prstGeom prst="rect">
            <a:avLst/>
          </a:prstGeom>
          <a:noFill/>
          <a:ln>
            <a:noFill/>
          </a:ln>
        </p:spPr>
      </p:pic>
    </p:spTree>
    <p:extLst>
      <p:ext uri="{BB962C8B-B14F-4D97-AF65-F5344CB8AC3E}">
        <p14:creationId xmlns:p14="http://schemas.microsoft.com/office/powerpoint/2010/main" val="1690943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BDB69-400D-48E9-93A6-E1480FD5DCA8}"/>
              </a:ext>
            </a:extLst>
          </p:cNvPr>
          <p:cNvSpPr>
            <a:spLocks noGrp="1"/>
          </p:cNvSpPr>
          <p:nvPr>
            <p:ph type="title"/>
          </p:nvPr>
        </p:nvSpPr>
        <p:spPr/>
        <p:txBody>
          <a:bodyPr/>
          <a:lstStyle/>
          <a:p>
            <a:r>
              <a:rPr lang="en-US" dirty="0" err="1"/>
              <a:t>Yaroslav</a:t>
            </a:r>
            <a:r>
              <a:rPr lang="en-US" dirty="0"/>
              <a:t> the Wise</a:t>
            </a:r>
          </a:p>
        </p:txBody>
      </p:sp>
      <p:pic>
        <p:nvPicPr>
          <p:cNvPr id="6" name="Content Placeholder 5">
            <a:extLst>
              <a:ext uri="{FF2B5EF4-FFF2-40B4-BE49-F238E27FC236}">
                <a16:creationId xmlns:a16="http://schemas.microsoft.com/office/drawing/2014/main" id="{3CF8E23C-301F-4CA3-A20E-E4ED9DEE30F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50942" y="1547446"/>
            <a:ext cx="2422378" cy="5129742"/>
          </a:xfrm>
        </p:spPr>
      </p:pic>
      <p:pic>
        <p:nvPicPr>
          <p:cNvPr id="8" name="Content Placeholder 7">
            <a:extLst>
              <a:ext uri="{FF2B5EF4-FFF2-40B4-BE49-F238E27FC236}">
                <a16:creationId xmlns:a16="http://schemas.microsoft.com/office/drawing/2014/main" id="{8E1565CB-A0C2-42D8-BAA8-7E9970D425A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36563" y="755286"/>
            <a:ext cx="3500137" cy="5347428"/>
          </a:xfrm>
        </p:spPr>
      </p:pic>
    </p:spTree>
    <p:extLst>
      <p:ext uri="{BB962C8B-B14F-4D97-AF65-F5344CB8AC3E}">
        <p14:creationId xmlns:p14="http://schemas.microsoft.com/office/powerpoint/2010/main" val="1009512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221B-7751-4658-9337-1672D8C0A17B}"/>
              </a:ext>
            </a:extLst>
          </p:cNvPr>
          <p:cNvSpPr>
            <a:spLocks noGrp="1"/>
          </p:cNvSpPr>
          <p:nvPr>
            <p:ph type="title"/>
          </p:nvPr>
        </p:nvSpPr>
        <p:spPr/>
        <p:txBody>
          <a:bodyPr/>
          <a:lstStyle/>
          <a:p>
            <a:r>
              <a:rPr lang="en-US" dirty="0" err="1"/>
              <a:t>Yaroslav</a:t>
            </a:r>
            <a:r>
              <a:rPr lang="en-US" dirty="0"/>
              <a:t> the Wise</a:t>
            </a:r>
          </a:p>
        </p:txBody>
      </p:sp>
      <p:sp>
        <p:nvSpPr>
          <p:cNvPr id="3" name="Content Placeholder 2">
            <a:extLst>
              <a:ext uri="{FF2B5EF4-FFF2-40B4-BE49-F238E27FC236}">
                <a16:creationId xmlns:a16="http://schemas.microsoft.com/office/drawing/2014/main" id="{8A85865B-A4AA-46BA-9234-5D97968838A3}"/>
              </a:ext>
            </a:extLst>
          </p:cNvPr>
          <p:cNvSpPr>
            <a:spLocks noGrp="1"/>
          </p:cNvSpPr>
          <p:nvPr>
            <p:ph sz="half" idx="1"/>
          </p:nvPr>
        </p:nvSpPr>
        <p:spPr/>
        <p:txBody>
          <a:bodyPr>
            <a:normAutofit fontScale="92500" lnSpcReduction="10000"/>
          </a:bodyPr>
          <a:lstStyle/>
          <a:p>
            <a:r>
              <a:rPr lang="en-US" dirty="0"/>
              <a:t>Son of Vladimir - he converts to Christianity due to his future wife demanding it in exchange for Byzantine military support  to intervene in wars in Constantinople</a:t>
            </a:r>
          </a:p>
          <a:p>
            <a:r>
              <a:rPr lang="en-US" dirty="0" err="1"/>
              <a:t>Yaroslav</a:t>
            </a:r>
            <a:r>
              <a:rPr lang="en-US" dirty="0"/>
              <a:t> will see Kiev to its height – (r. 1015-1054). Modern day Ukraine.</a:t>
            </a:r>
          </a:p>
          <a:p>
            <a:r>
              <a:rPr lang="en-US" dirty="0"/>
              <a:t>Will create independence in Kiev from Constantinople </a:t>
            </a:r>
          </a:p>
          <a:p>
            <a:r>
              <a:rPr lang="en-US" dirty="0"/>
              <a:t>Books from Greek to Slavic</a:t>
            </a:r>
          </a:p>
        </p:txBody>
      </p:sp>
      <p:sp>
        <p:nvSpPr>
          <p:cNvPr id="4" name="Content Placeholder 3">
            <a:extLst>
              <a:ext uri="{FF2B5EF4-FFF2-40B4-BE49-F238E27FC236}">
                <a16:creationId xmlns:a16="http://schemas.microsoft.com/office/drawing/2014/main" id="{125E09CD-C8D0-4545-9DF1-2E569BC1A511}"/>
              </a:ext>
            </a:extLst>
          </p:cNvPr>
          <p:cNvSpPr>
            <a:spLocks noGrp="1"/>
          </p:cNvSpPr>
          <p:nvPr>
            <p:ph sz="half" idx="2"/>
          </p:nvPr>
        </p:nvSpPr>
        <p:spPr/>
        <p:txBody>
          <a:bodyPr>
            <a:normAutofit fontScale="92500" lnSpcReduction="10000"/>
          </a:bodyPr>
          <a:lstStyle/>
          <a:p>
            <a:r>
              <a:rPr lang="en-US" dirty="0"/>
              <a:t>Cathedral at Kiev was a masterpiece</a:t>
            </a:r>
          </a:p>
          <a:p>
            <a:pPr lvl="1"/>
            <a:r>
              <a:rPr lang="en-US" dirty="0"/>
              <a:t>Onion domes</a:t>
            </a:r>
          </a:p>
          <a:p>
            <a:r>
              <a:rPr lang="en-US" dirty="0"/>
              <a:t>Churches, markets vs. 20,000 people </a:t>
            </a:r>
          </a:p>
          <a:p>
            <a:r>
              <a:rPr lang="en-US" dirty="0"/>
              <a:t>Schools and educated women</a:t>
            </a:r>
          </a:p>
          <a:p>
            <a:r>
              <a:rPr lang="en-US" dirty="0"/>
              <a:t>Agriculture is #1and trade allowed large cities</a:t>
            </a:r>
          </a:p>
          <a:p>
            <a:r>
              <a:rPr lang="en-US" dirty="0" err="1"/>
              <a:t>Yaroslav</a:t>
            </a:r>
            <a:r>
              <a:rPr lang="en-US" dirty="0"/>
              <a:t> dies and land divided amongst the male heirs </a:t>
            </a:r>
          </a:p>
        </p:txBody>
      </p:sp>
    </p:spTree>
    <p:extLst>
      <p:ext uri="{BB962C8B-B14F-4D97-AF65-F5344CB8AC3E}">
        <p14:creationId xmlns:p14="http://schemas.microsoft.com/office/powerpoint/2010/main" val="373677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3319-41B9-4D77-8A97-59FF217A9524}"/>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965AB784-8464-400A-ACA4-F6C08DF1E06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pic>
        <p:nvPicPr>
          <p:cNvPr id="8" name="Content Placeholder 7">
            <a:extLst>
              <a:ext uri="{FF2B5EF4-FFF2-40B4-BE49-F238E27FC236}">
                <a16:creationId xmlns:a16="http://schemas.microsoft.com/office/drawing/2014/main" id="{BF10D1FA-85D9-4DCD-B27C-AC6737D22A8B}"/>
              </a:ext>
            </a:extLst>
          </p:cNvPr>
          <p:cNvPicPr>
            <a:picLocks noGrp="1" noChangeAspect="1"/>
          </p:cNvPicPr>
          <p:nvPr>
            <p:ph sz="half" idx="2"/>
          </p:nvPr>
        </p:nvPicPr>
        <p:blipFill>
          <a:blip r:embed="rId3"/>
          <a:stretch>
            <a:fillRect/>
          </a:stretch>
        </p:blipFill>
        <p:spPr>
          <a:xfrm>
            <a:off x="6172200" y="2673509"/>
            <a:ext cx="5181600" cy="2655570"/>
          </a:xfrm>
          <a:prstGeom prst="rect">
            <a:avLst/>
          </a:prstGeom>
        </p:spPr>
      </p:pic>
    </p:spTree>
    <p:extLst>
      <p:ext uri="{BB962C8B-B14F-4D97-AF65-F5344CB8AC3E}">
        <p14:creationId xmlns:p14="http://schemas.microsoft.com/office/powerpoint/2010/main" val="216674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6F8A-B50B-40A7-A2E7-C066ED595D75}"/>
              </a:ext>
            </a:extLst>
          </p:cNvPr>
          <p:cNvSpPr>
            <a:spLocks noGrp="1"/>
          </p:cNvSpPr>
          <p:nvPr>
            <p:ph type="title"/>
          </p:nvPr>
        </p:nvSpPr>
        <p:spPr/>
        <p:txBody>
          <a:bodyPr/>
          <a:lstStyle/>
          <a:p>
            <a:endParaRPr lang="en-US"/>
          </a:p>
        </p:txBody>
      </p:sp>
      <p:pic>
        <p:nvPicPr>
          <p:cNvPr id="1026" name="Picture 2" descr="Image result for the kremlin">
            <a:hlinkClick r:id="rId2"/>
            <a:extLst>
              <a:ext uri="{FF2B5EF4-FFF2-40B4-BE49-F238E27FC236}">
                <a16:creationId xmlns:a16="http://schemas.microsoft.com/office/drawing/2014/main" id="{ACF537B1-0B79-4C89-B2E1-4156F3B374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85571" y="742571"/>
            <a:ext cx="8620858" cy="537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904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F0EA-2DBD-4FEE-A534-BA528E4CF7C8}"/>
              </a:ext>
            </a:extLst>
          </p:cNvPr>
          <p:cNvSpPr>
            <a:spLocks noGrp="1"/>
          </p:cNvSpPr>
          <p:nvPr>
            <p:ph type="title"/>
          </p:nvPr>
        </p:nvSpPr>
        <p:spPr/>
        <p:txBody>
          <a:bodyPr/>
          <a:lstStyle/>
          <a:p>
            <a:r>
              <a:rPr lang="en-US" dirty="0"/>
              <a:t>793-late 11</a:t>
            </a:r>
            <a:r>
              <a:rPr lang="en-US" baseline="30000" dirty="0"/>
              <a:t>th</a:t>
            </a:r>
            <a:r>
              <a:rPr lang="en-US" dirty="0"/>
              <a:t> century-The Viking Age</a:t>
            </a:r>
          </a:p>
        </p:txBody>
      </p:sp>
      <p:pic>
        <p:nvPicPr>
          <p:cNvPr id="6" name="Content Placeholder 5">
            <a:extLst>
              <a:ext uri="{FF2B5EF4-FFF2-40B4-BE49-F238E27FC236}">
                <a16:creationId xmlns:a16="http://schemas.microsoft.com/office/drawing/2014/main" id="{2CD5DD36-EC79-41B0-9C51-68B3F1DA353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51609" y="1209895"/>
            <a:ext cx="3725301" cy="4967068"/>
          </a:xfrm>
        </p:spPr>
      </p:pic>
      <p:sp>
        <p:nvSpPr>
          <p:cNvPr id="10" name="Content Placeholder 9">
            <a:extLst>
              <a:ext uri="{FF2B5EF4-FFF2-40B4-BE49-F238E27FC236}">
                <a16:creationId xmlns:a16="http://schemas.microsoft.com/office/drawing/2014/main" id="{DC7FB471-B4F7-4D38-A1DB-BACACA3306B5}"/>
              </a:ext>
            </a:extLst>
          </p:cNvPr>
          <p:cNvSpPr>
            <a:spLocks noGrp="1"/>
          </p:cNvSpPr>
          <p:nvPr>
            <p:ph sz="half" idx="2"/>
          </p:nvPr>
        </p:nvSpPr>
        <p:spPr/>
        <p:txBody>
          <a:bodyPr/>
          <a:lstStyle/>
          <a:p>
            <a:endParaRPr lang="en-US"/>
          </a:p>
        </p:txBody>
      </p:sp>
      <p:pic>
        <p:nvPicPr>
          <p:cNvPr id="1028" name="Picture 4" descr="Image of a mounted knight carrying a shield and lance">
            <a:extLst>
              <a:ext uri="{FF2B5EF4-FFF2-40B4-BE49-F238E27FC236}">
                <a16:creationId xmlns:a16="http://schemas.microsoft.com/office/drawing/2014/main" id="{C2648C8D-C5D3-4144-91D6-8C34AD609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092" y="1408538"/>
            <a:ext cx="3561765" cy="518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21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281DB-0316-4B39-9EC6-9B5D0481C407}"/>
              </a:ext>
            </a:extLst>
          </p:cNvPr>
          <p:cNvSpPr>
            <a:spLocks noGrp="1"/>
          </p:cNvSpPr>
          <p:nvPr>
            <p:ph type="title"/>
          </p:nvPr>
        </p:nvSpPr>
        <p:spPr/>
        <p:txBody>
          <a:bodyPr/>
          <a:lstStyle/>
          <a:p>
            <a:r>
              <a:rPr lang="en-US" dirty="0" err="1"/>
              <a:t>Longships</a:t>
            </a:r>
            <a:endParaRPr lang="en-US" dirty="0"/>
          </a:p>
        </p:txBody>
      </p:sp>
      <p:pic>
        <p:nvPicPr>
          <p:cNvPr id="4" name="Content Placeholder 3" descr="https://www.historyhit.com/wp-content/uploads/2018/05/painting-of-a-viking-longship-700x390.jpg">
            <a:extLst>
              <a:ext uri="{FF2B5EF4-FFF2-40B4-BE49-F238E27FC236}">
                <a16:creationId xmlns:a16="http://schemas.microsoft.com/office/drawing/2014/main" id="{3C6AAA4B-D2A5-4B7A-B00C-A66FB562A21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2250" y="2143919"/>
            <a:ext cx="6667500" cy="3714750"/>
          </a:xfrm>
          <a:prstGeom prst="rect">
            <a:avLst/>
          </a:prstGeom>
          <a:noFill/>
          <a:ln>
            <a:noFill/>
          </a:ln>
        </p:spPr>
      </p:pic>
    </p:spTree>
    <p:extLst>
      <p:ext uri="{BB962C8B-B14F-4D97-AF65-F5344CB8AC3E}">
        <p14:creationId xmlns:p14="http://schemas.microsoft.com/office/powerpoint/2010/main" val="245105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D5B8-B4C1-420C-967A-6FFDA08870FA}"/>
              </a:ext>
            </a:extLst>
          </p:cNvPr>
          <p:cNvSpPr>
            <a:spLocks noGrp="1"/>
          </p:cNvSpPr>
          <p:nvPr>
            <p:ph type="title"/>
          </p:nvPr>
        </p:nvSpPr>
        <p:spPr/>
        <p:txBody>
          <a:bodyPr/>
          <a:lstStyle/>
          <a:p>
            <a:r>
              <a:rPr lang="en-US" dirty="0" err="1"/>
              <a:t>Longships</a:t>
            </a:r>
            <a:endParaRPr lang="en-US" dirty="0"/>
          </a:p>
        </p:txBody>
      </p:sp>
      <p:pic>
        <p:nvPicPr>
          <p:cNvPr id="4" name="Content Placeholder 3" descr="Image result for viking longboat">
            <a:hlinkClick r:id="rId2" tgtFrame="&quot;_blank&quot;"/>
            <a:extLst>
              <a:ext uri="{FF2B5EF4-FFF2-40B4-BE49-F238E27FC236}">
                <a16:creationId xmlns:a16="http://schemas.microsoft.com/office/drawing/2014/main" id="{BE7527B9-D040-453C-8A53-90877557B540}"/>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ln>
            <a:noFill/>
          </a:ln>
        </p:spPr>
      </p:pic>
    </p:spTree>
    <p:extLst>
      <p:ext uri="{BB962C8B-B14F-4D97-AF65-F5344CB8AC3E}">
        <p14:creationId xmlns:p14="http://schemas.microsoft.com/office/powerpoint/2010/main" val="416038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C023D-F2E1-4797-A88B-A0C082D76252}"/>
              </a:ext>
            </a:extLst>
          </p:cNvPr>
          <p:cNvSpPr>
            <a:spLocks noGrp="1"/>
          </p:cNvSpPr>
          <p:nvPr>
            <p:ph type="title"/>
          </p:nvPr>
        </p:nvSpPr>
        <p:spPr/>
        <p:txBody>
          <a:bodyPr/>
          <a:lstStyle/>
          <a:p>
            <a:r>
              <a:rPr lang="en-US" dirty="0" err="1"/>
              <a:t>Longships</a:t>
            </a:r>
            <a:endParaRPr lang="en-US" dirty="0"/>
          </a:p>
        </p:txBody>
      </p:sp>
      <p:sp>
        <p:nvSpPr>
          <p:cNvPr id="3" name="Content Placeholder 2">
            <a:extLst>
              <a:ext uri="{FF2B5EF4-FFF2-40B4-BE49-F238E27FC236}">
                <a16:creationId xmlns:a16="http://schemas.microsoft.com/office/drawing/2014/main" id="{2409EE5F-91F8-4209-BC47-68B1661078D8}"/>
              </a:ext>
            </a:extLst>
          </p:cNvPr>
          <p:cNvSpPr>
            <a:spLocks noGrp="1"/>
          </p:cNvSpPr>
          <p:nvPr>
            <p:ph idx="1"/>
          </p:nvPr>
        </p:nvSpPr>
        <p:spPr/>
        <p:txBody>
          <a:bodyPr/>
          <a:lstStyle/>
          <a:p>
            <a:r>
              <a:rPr lang="en-US" dirty="0"/>
              <a:t>Later ones have iron clad edges</a:t>
            </a:r>
          </a:p>
          <a:p>
            <a:r>
              <a:rPr lang="en-US" dirty="0"/>
              <a:t>Crews could range up to 100 people</a:t>
            </a:r>
          </a:p>
          <a:p>
            <a:r>
              <a:rPr lang="en-US" dirty="0"/>
              <a:t>Horses and provision on board</a:t>
            </a:r>
          </a:p>
          <a:p>
            <a:r>
              <a:rPr lang="en-US" dirty="0"/>
              <a:t>Fleet would be made up of about 100 ships</a:t>
            </a:r>
          </a:p>
          <a:p>
            <a:r>
              <a:rPr lang="en-US" dirty="0"/>
              <a:t>Tie ships together when battles at sea and goal was to capture the opponent’s ships and resources</a:t>
            </a:r>
          </a:p>
        </p:txBody>
      </p:sp>
    </p:spTree>
    <p:extLst>
      <p:ext uri="{BB962C8B-B14F-4D97-AF65-F5344CB8AC3E}">
        <p14:creationId xmlns:p14="http://schemas.microsoft.com/office/powerpoint/2010/main" val="48260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B051-055C-4647-BF60-32A5A07C6126}"/>
              </a:ext>
            </a:extLst>
          </p:cNvPr>
          <p:cNvSpPr>
            <a:spLocks noGrp="1"/>
          </p:cNvSpPr>
          <p:nvPr>
            <p:ph type="title"/>
          </p:nvPr>
        </p:nvSpPr>
        <p:spPr/>
        <p:txBody>
          <a:bodyPr/>
          <a:lstStyle/>
          <a:p>
            <a:r>
              <a:rPr lang="en-US" dirty="0"/>
              <a:t>Viking Battle on Sea</a:t>
            </a:r>
          </a:p>
        </p:txBody>
      </p:sp>
      <p:pic>
        <p:nvPicPr>
          <p:cNvPr id="5" name="Content Placeholder 4">
            <a:extLst>
              <a:ext uri="{FF2B5EF4-FFF2-40B4-BE49-F238E27FC236}">
                <a16:creationId xmlns:a16="http://schemas.microsoft.com/office/drawing/2014/main" id="{F06A67B8-945E-4891-9E8F-83A8388B77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1298" y="1825625"/>
            <a:ext cx="9889404" cy="4351338"/>
          </a:xfrm>
        </p:spPr>
      </p:pic>
    </p:spTree>
    <p:extLst>
      <p:ext uri="{BB962C8B-B14F-4D97-AF65-F5344CB8AC3E}">
        <p14:creationId xmlns:p14="http://schemas.microsoft.com/office/powerpoint/2010/main" val="61381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95C7-06D8-493B-965E-7DC832D45B91}"/>
              </a:ext>
            </a:extLst>
          </p:cNvPr>
          <p:cNvSpPr>
            <a:spLocks noGrp="1"/>
          </p:cNvSpPr>
          <p:nvPr>
            <p:ph type="title"/>
          </p:nvPr>
        </p:nvSpPr>
        <p:spPr/>
        <p:txBody>
          <a:bodyPr/>
          <a:lstStyle/>
          <a:p>
            <a:r>
              <a:rPr lang="en-US" dirty="0"/>
              <a:t>Viking Military</a:t>
            </a:r>
          </a:p>
        </p:txBody>
      </p:sp>
      <p:sp>
        <p:nvSpPr>
          <p:cNvPr id="3" name="Content Placeholder 2">
            <a:extLst>
              <a:ext uri="{FF2B5EF4-FFF2-40B4-BE49-F238E27FC236}">
                <a16:creationId xmlns:a16="http://schemas.microsoft.com/office/drawing/2014/main" id="{C2D3469A-0F66-47AF-B413-D54CB7A7C8FD}"/>
              </a:ext>
            </a:extLst>
          </p:cNvPr>
          <p:cNvSpPr>
            <a:spLocks noGrp="1"/>
          </p:cNvSpPr>
          <p:nvPr>
            <p:ph idx="1"/>
          </p:nvPr>
        </p:nvSpPr>
        <p:spPr/>
        <p:txBody>
          <a:bodyPr/>
          <a:lstStyle/>
          <a:p>
            <a:r>
              <a:rPr lang="en-US" dirty="0"/>
              <a:t>No professional, standing army</a:t>
            </a:r>
          </a:p>
          <a:p>
            <a:r>
              <a:rPr lang="en-US" dirty="0"/>
              <a:t>Weapons training began with hunting, sports and raiding</a:t>
            </a:r>
          </a:p>
          <a:p>
            <a:r>
              <a:rPr lang="en-US" dirty="0"/>
              <a:t>Fame came with war and victory</a:t>
            </a:r>
          </a:p>
          <a:p>
            <a:pPr lvl="1"/>
            <a:r>
              <a:rPr lang="en-US" dirty="0"/>
              <a:t>Which means?</a:t>
            </a:r>
          </a:p>
        </p:txBody>
      </p:sp>
    </p:spTree>
    <p:extLst>
      <p:ext uri="{BB962C8B-B14F-4D97-AF65-F5344CB8AC3E}">
        <p14:creationId xmlns:p14="http://schemas.microsoft.com/office/powerpoint/2010/main" val="247212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7348F-E583-4030-A838-DB879A1849FE}"/>
              </a:ext>
            </a:extLst>
          </p:cNvPr>
          <p:cNvSpPr>
            <a:spLocks noGrp="1"/>
          </p:cNvSpPr>
          <p:nvPr>
            <p:ph type="title"/>
          </p:nvPr>
        </p:nvSpPr>
        <p:spPr/>
        <p:txBody>
          <a:bodyPr/>
          <a:lstStyle/>
          <a:p>
            <a:r>
              <a:rPr lang="en-US" dirty="0"/>
              <a:t>Boar Formation</a:t>
            </a:r>
          </a:p>
        </p:txBody>
      </p:sp>
      <p:pic>
        <p:nvPicPr>
          <p:cNvPr id="5" name="Content Placeholder 4">
            <a:extLst>
              <a:ext uri="{FF2B5EF4-FFF2-40B4-BE49-F238E27FC236}">
                <a16:creationId xmlns:a16="http://schemas.microsoft.com/office/drawing/2014/main" id="{E20F320D-C8EB-4693-A298-58D7CA0AD9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390" y="1825625"/>
            <a:ext cx="6553219" cy="4351338"/>
          </a:xfrm>
        </p:spPr>
      </p:pic>
    </p:spTree>
    <p:extLst>
      <p:ext uri="{BB962C8B-B14F-4D97-AF65-F5344CB8AC3E}">
        <p14:creationId xmlns:p14="http://schemas.microsoft.com/office/powerpoint/2010/main" val="1895994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5183</TotalTime>
  <Words>738</Words>
  <Application>Microsoft Office PowerPoint</Application>
  <PresentationFormat>Widescreen</PresentationFormat>
  <Paragraphs>79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The Vikings</vt:lpstr>
      <vt:lpstr>Tonight I fear not the Vikings</vt:lpstr>
      <vt:lpstr>793-late 11th century-The Viking Age</vt:lpstr>
      <vt:lpstr>Longships</vt:lpstr>
      <vt:lpstr>Longships</vt:lpstr>
      <vt:lpstr>Longships</vt:lpstr>
      <vt:lpstr>Viking Battle on Sea</vt:lpstr>
      <vt:lpstr>Viking Military</vt:lpstr>
      <vt:lpstr>Boar Formation</vt:lpstr>
      <vt:lpstr>Shield Wall</vt:lpstr>
      <vt:lpstr>Berserks</vt:lpstr>
      <vt:lpstr>Children</vt:lpstr>
      <vt:lpstr>Viking Clothing </vt:lpstr>
      <vt:lpstr>Viking Women</vt:lpstr>
      <vt:lpstr>Viking Weapons</vt:lpstr>
      <vt:lpstr>PowerPoint Presentation</vt:lpstr>
      <vt:lpstr>PowerPoint Presentation</vt:lpstr>
      <vt:lpstr>Pop Quiz</vt:lpstr>
      <vt:lpstr>Alfred the Great </vt:lpstr>
      <vt:lpstr>Alfred the Great</vt:lpstr>
      <vt:lpstr>Yaroslav the Wise</vt:lpstr>
      <vt:lpstr>Yaroslav the Wise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Longships</dc:title>
  <dc:creator>Andrea Loftis</dc:creator>
  <cp:lastModifiedBy>Andrea Loftis</cp:lastModifiedBy>
  <cp:revision>22</cp:revision>
  <dcterms:created xsi:type="dcterms:W3CDTF">2018-10-23T12:56:03Z</dcterms:created>
  <dcterms:modified xsi:type="dcterms:W3CDTF">2019-12-05T20:45:49Z</dcterms:modified>
</cp:coreProperties>
</file>