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71" r:id="rId8"/>
    <p:sldId id="260" r:id="rId9"/>
    <p:sldId id="273" r:id="rId10"/>
    <p:sldId id="261" r:id="rId11"/>
    <p:sldId id="262" r:id="rId12"/>
    <p:sldId id="265" r:id="rId13"/>
    <p:sldId id="263" r:id="rId14"/>
    <p:sldId id="264" r:id="rId15"/>
    <p:sldId id="269" r:id="rId16"/>
    <p:sldId id="270" r:id="rId17"/>
    <p:sldId id="268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1392" y="6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8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1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930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7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5425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54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67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2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2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5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6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6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6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2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93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AB39A-A4AC-4DBF-BB4E-A522DCF191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Gothic Art and architecture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C5F18-92FC-46D8-872C-A876142E7D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BFFE2-D6D4-4AF6-944E-ED71ED09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Gothic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481BB-FC1E-43E8-9247-DCB17FF94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French origin</a:t>
            </a:r>
          </a:p>
          <a:p>
            <a:r>
              <a:rPr lang="en-US" dirty="0"/>
              <a:t>Created by </a:t>
            </a:r>
            <a:r>
              <a:rPr lang="en-US" dirty="0" err="1"/>
              <a:t>Suger</a:t>
            </a:r>
            <a:endParaRPr lang="en-US" dirty="0"/>
          </a:p>
          <a:p>
            <a:r>
              <a:rPr lang="en-US" dirty="0"/>
              <a:t>King Louis VII on Crusade, </a:t>
            </a:r>
            <a:r>
              <a:rPr lang="en-US" dirty="0" err="1"/>
              <a:t>Suger</a:t>
            </a:r>
            <a:r>
              <a:rPr lang="en-US" dirty="0"/>
              <a:t> acted as regent</a:t>
            </a:r>
          </a:p>
          <a:p>
            <a:pPr lvl="1"/>
            <a:r>
              <a:rPr lang="en-US" dirty="0"/>
              <a:t>Define regent</a:t>
            </a:r>
          </a:p>
        </p:txBody>
      </p:sp>
    </p:spTree>
    <p:extLst>
      <p:ext uri="{BB962C8B-B14F-4D97-AF65-F5344CB8AC3E}">
        <p14:creationId xmlns:p14="http://schemas.microsoft.com/office/powerpoint/2010/main" val="310366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2A76F-B363-41E6-B72D-668FC9B7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9AF7C-5ADB-4818-9A8A-4E9ACCEE8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person appointed to administer a country because the monarch is a minor or is absent or incapacitated</a:t>
            </a:r>
          </a:p>
        </p:txBody>
      </p:sp>
    </p:spTree>
    <p:extLst>
      <p:ext uri="{BB962C8B-B14F-4D97-AF65-F5344CB8AC3E}">
        <p14:creationId xmlns:p14="http://schemas.microsoft.com/office/powerpoint/2010/main" val="827816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E6F0A-3B36-4539-81C3-1532D879A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Suger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56422A8-9C83-4B16-A2F4-B34C2F7EB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018" y="1717813"/>
            <a:ext cx="3768793" cy="472946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46EBF8-101F-4FE1-A61C-99B85445D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503" y="165651"/>
            <a:ext cx="3960192" cy="693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23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8F869-FAE1-4959-B634-559C4324D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Suger</a:t>
            </a:r>
            <a:r>
              <a:rPr lang="en-US" dirty="0"/>
              <a:t> as Regent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169D5-4576-410C-958B-57A5766A8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“Father of the fatherland” – </a:t>
            </a:r>
            <a:r>
              <a:rPr lang="en-US" dirty="0" err="1"/>
              <a:t>Willelmus</a:t>
            </a:r>
            <a:endParaRPr lang="en-US" dirty="0"/>
          </a:p>
          <a:p>
            <a:pPr lvl="1"/>
            <a:r>
              <a:rPr lang="en-US" dirty="0"/>
              <a:t>Explain the meaning of this quote</a:t>
            </a:r>
          </a:p>
          <a:p>
            <a:r>
              <a:rPr lang="en-US" dirty="0"/>
              <a:t>Goals: To strengthen the French monarchy</a:t>
            </a:r>
          </a:p>
          <a:p>
            <a:r>
              <a:rPr lang="en-US" dirty="0"/>
              <a:t>Abbot of St. Denis in 1122</a:t>
            </a:r>
          </a:p>
          <a:p>
            <a:pPr lvl="1"/>
            <a:r>
              <a:rPr lang="en-US" dirty="0"/>
              <a:t>Will transform St. Denis into a Gothic structure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5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02843-5E53-4C7D-90BF-B4442BAB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St. Denis in France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2296D3-672F-4AFA-B136-008EE5A58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941444"/>
            <a:ext cx="4263571" cy="3581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CFEEF7-B697-48B9-AD65-0B5A51BFB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965" y="1598544"/>
            <a:ext cx="6096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1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DC55-540E-496B-ABC1-C38E2FC5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Romanesque and Gothic Architecture</a:t>
            </a:r>
            <a:br>
              <a:rPr lang="en-US" dirty="0"/>
            </a:br>
            <a:r>
              <a:rPr lang="en-US" dirty="0"/>
              <a:t>Compare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13BFE2-1E0B-4985-9B42-39E15F77D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090737"/>
            <a:ext cx="4883123" cy="332940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34B5AC-A40B-4DCF-8470-5D469C532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878" y="2171700"/>
            <a:ext cx="5996411" cy="4000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17BE13-0172-43C0-B792-41919E09D2F1}"/>
              </a:ext>
            </a:extLst>
          </p:cNvPr>
          <p:cNvSpPr/>
          <p:nvPr/>
        </p:nvSpPr>
        <p:spPr>
          <a:xfrm>
            <a:off x="1656522" y="54730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What are the differences?</a:t>
            </a:r>
          </a:p>
          <a:p>
            <a:r>
              <a:rPr lang="en-US" dirty="0"/>
              <a:t>What inspired the change?</a:t>
            </a:r>
          </a:p>
        </p:txBody>
      </p:sp>
    </p:spTree>
    <p:extLst>
      <p:ext uri="{BB962C8B-B14F-4D97-AF65-F5344CB8AC3E}">
        <p14:creationId xmlns:p14="http://schemas.microsoft.com/office/powerpoint/2010/main" val="572053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3AED2-3E17-415B-B79B-C34D63E9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Romanesque and Gothic Interior	</a:t>
            </a:r>
            <a:br>
              <a:rPr lang="en-US" dirty="0"/>
            </a:br>
            <a:r>
              <a:rPr lang="en-US" dirty="0"/>
              <a:t>Compare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FCEBAF-4856-4E9D-87FD-63338BC2E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4459" y="2181066"/>
            <a:ext cx="2103120" cy="384048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A4D78B-3874-4BEF-A8CC-9D58606C8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397" y="1824516"/>
            <a:ext cx="3682448" cy="49099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6F75EF-C4A7-4CDA-9DE9-BC94429A3E89}"/>
              </a:ext>
            </a:extLst>
          </p:cNvPr>
          <p:cNvSpPr/>
          <p:nvPr/>
        </p:nvSpPr>
        <p:spPr>
          <a:xfrm>
            <a:off x="745397" y="21717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What are the differences?</a:t>
            </a:r>
          </a:p>
          <a:p>
            <a:r>
              <a:rPr lang="en-US" dirty="0"/>
              <a:t>What inspired the change?</a:t>
            </a:r>
          </a:p>
        </p:txBody>
      </p:sp>
    </p:spTree>
    <p:extLst>
      <p:ext uri="{BB962C8B-B14F-4D97-AF65-F5344CB8AC3E}">
        <p14:creationId xmlns:p14="http://schemas.microsoft.com/office/powerpoint/2010/main" val="2941427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F556-AAED-4A52-ADE8-3CC5ACDA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Romanesque and Gothic Sculpture</a:t>
            </a:r>
            <a:br>
              <a:rPr lang="en-US" dirty="0"/>
            </a:br>
            <a:r>
              <a:rPr lang="en-US" dirty="0"/>
              <a:t>Compare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BC437C-1E07-4399-89D2-DA633AEEC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817" y="1939485"/>
            <a:ext cx="3295021" cy="49185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F1BA6D-0BE4-4E85-BE7E-36C37B5E6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736" y="1787608"/>
            <a:ext cx="2977664" cy="53619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7C0458-DF28-43B4-9C33-EF78453910A7}"/>
              </a:ext>
            </a:extLst>
          </p:cNvPr>
          <p:cNvSpPr/>
          <p:nvPr/>
        </p:nvSpPr>
        <p:spPr>
          <a:xfrm>
            <a:off x="5229838" y="16163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What are the differences?</a:t>
            </a:r>
          </a:p>
          <a:p>
            <a:r>
              <a:rPr lang="en-US" dirty="0"/>
              <a:t>What inspired the change?</a:t>
            </a:r>
          </a:p>
        </p:txBody>
      </p:sp>
    </p:spTree>
    <p:extLst>
      <p:ext uri="{BB962C8B-B14F-4D97-AF65-F5344CB8AC3E}">
        <p14:creationId xmlns:p14="http://schemas.microsoft.com/office/powerpoint/2010/main" val="609025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B6C3-9EE0-49BD-BB0E-F32E80F9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Romanesque and Gothic Art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3D847E-486D-4FA0-BB22-0BB7F59E6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5179" y="859453"/>
            <a:ext cx="3433970" cy="57175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FC67E9-EDC6-462F-92C8-B4AA6F84D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39" y="1654865"/>
            <a:ext cx="4675809" cy="46758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6F6C9B-23A1-419C-BFEC-59B31AB2D9FD}"/>
              </a:ext>
            </a:extLst>
          </p:cNvPr>
          <p:cNvSpPr/>
          <p:nvPr/>
        </p:nvSpPr>
        <p:spPr>
          <a:xfrm>
            <a:off x="8415130" y="2131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What are the differences?</a:t>
            </a:r>
          </a:p>
          <a:p>
            <a:r>
              <a:rPr lang="en-US" dirty="0"/>
              <a:t>What inspired the change?</a:t>
            </a:r>
          </a:p>
        </p:txBody>
      </p:sp>
    </p:spTree>
    <p:extLst>
      <p:ext uri="{BB962C8B-B14F-4D97-AF65-F5344CB8AC3E}">
        <p14:creationId xmlns:p14="http://schemas.microsoft.com/office/powerpoint/2010/main" val="307226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67EA-B159-441F-80DB-9C9A4AB33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work 2-19-20</a:t>
            </a:r>
            <a:br>
              <a:rPr lang="en-US" dirty="0"/>
            </a:br>
            <a:r>
              <a:rPr lang="en-US" dirty="0"/>
              <a:t>Romanesque and Gothic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726C8-5886-4B49-8424-456DAC644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led to the transition from Romanesque to Gothic?</a:t>
            </a:r>
          </a:p>
        </p:txBody>
      </p:sp>
    </p:spTree>
    <p:extLst>
      <p:ext uri="{BB962C8B-B14F-4D97-AF65-F5344CB8AC3E}">
        <p14:creationId xmlns:p14="http://schemas.microsoft.com/office/powerpoint/2010/main" val="368423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0454-9B7A-4459-8F31-D3AE2DEC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Monastic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9F58-062C-4258-AFA5-137AEEFDF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Monasteries in Europe emphasized a simplistic life.</a:t>
            </a:r>
          </a:p>
          <a:p>
            <a:r>
              <a:rPr lang="en-US" dirty="0"/>
              <a:t>As those Romanesque cathedrals became worn-down and sometimes ruined/destroyed, a new frame of thought developed: Light.</a:t>
            </a:r>
          </a:p>
          <a:p>
            <a:r>
              <a:rPr lang="en-US" dirty="0"/>
              <a:t>Transform the viewer from “material” to “immaterial.”</a:t>
            </a:r>
          </a:p>
          <a:p>
            <a:pPr lvl="1"/>
            <a:r>
              <a:rPr lang="en-US" dirty="0"/>
              <a:t>Define material</a:t>
            </a:r>
          </a:p>
          <a:p>
            <a:pPr lvl="1"/>
            <a:r>
              <a:rPr lang="en-US" dirty="0"/>
              <a:t>Define immaterial</a:t>
            </a:r>
          </a:p>
        </p:txBody>
      </p:sp>
    </p:spTree>
    <p:extLst>
      <p:ext uri="{BB962C8B-B14F-4D97-AF65-F5344CB8AC3E}">
        <p14:creationId xmlns:p14="http://schemas.microsoft.com/office/powerpoint/2010/main" val="290182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01BC6-27AE-47D5-B8F0-518541758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Abbot </a:t>
            </a:r>
            <a:r>
              <a:rPr lang="en-US" dirty="0" err="1"/>
              <a:t>Suger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B14AB-3A4D-4291-88CC-E8FD45AD6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All you who seek to honor these doors,</a:t>
            </a:r>
            <a:br>
              <a:rPr lang="en-US" dirty="0"/>
            </a:br>
            <a:r>
              <a:rPr lang="en-US" i="1" dirty="0"/>
              <a:t>Marvel not at the gold and expense but at the craftsmanship of the work.</a:t>
            </a:r>
            <a:br>
              <a:rPr lang="en-US" dirty="0"/>
            </a:br>
            <a:r>
              <a:rPr lang="en-US" i="1" dirty="0"/>
              <a:t>The noble work is bright, but, being nobly bright, the work</a:t>
            </a:r>
            <a:br>
              <a:rPr lang="en-US" dirty="0"/>
            </a:br>
            <a:r>
              <a:rPr lang="en-US" i="1" dirty="0"/>
              <a:t>Should brighten the minds, allowing them to travel through</a:t>
            </a:r>
            <a:br>
              <a:rPr lang="en-US" dirty="0"/>
            </a:br>
            <a:r>
              <a:rPr lang="en-US" i="1" dirty="0"/>
              <a:t>the lights.</a:t>
            </a:r>
            <a:br>
              <a:rPr lang="en-US" dirty="0"/>
            </a:br>
            <a:r>
              <a:rPr lang="en-US" i="1" dirty="0"/>
              <a:t>To the true light, where Christ is the true door.</a:t>
            </a:r>
            <a:br>
              <a:rPr lang="en-US" dirty="0"/>
            </a:br>
            <a:r>
              <a:rPr lang="en-US" i="1" dirty="0"/>
              <a:t>The golden door defines how it is imminent in these things.</a:t>
            </a:r>
            <a:br>
              <a:rPr lang="en-US" dirty="0"/>
            </a:br>
            <a:r>
              <a:rPr lang="en-US" i="1" dirty="0"/>
              <a:t>The dull mind rises to the truth through material things,</a:t>
            </a:r>
            <a:br>
              <a:rPr lang="en-US" dirty="0"/>
            </a:br>
            <a:r>
              <a:rPr lang="en-US" i="1" dirty="0"/>
              <a:t>And is resurrected from its former submersion when the</a:t>
            </a:r>
            <a:br>
              <a:rPr lang="en-US" dirty="0"/>
            </a:br>
            <a:r>
              <a:rPr lang="en-US" i="1" dirty="0"/>
              <a:t>light is seen.’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3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3A52E-F96D-442E-8381-6F4709C11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81087-7984-4787-8508-19044A77E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https://www.youtube.com/watch?v=xtmo_HzykaA&amp;t=4s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52D0D-D21F-41CC-B841-AD2EBABC0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366" y="0"/>
            <a:ext cx="8371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2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BC2EA-F3CE-4696-960E-BE7F6848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Medieval Individual Thought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F1A08-0103-4E68-8743-BEEA59A76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the Gothic cathedral provide for the individual?</a:t>
            </a:r>
          </a:p>
          <a:p>
            <a:pPr lvl="1"/>
            <a:r>
              <a:rPr lang="en-US" dirty="0"/>
              <a:t>Peasants</a:t>
            </a:r>
          </a:p>
          <a:p>
            <a:pPr lvl="1"/>
            <a:r>
              <a:rPr lang="en-US" dirty="0"/>
              <a:t>Nobles</a:t>
            </a:r>
          </a:p>
        </p:txBody>
      </p:sp>
    </p:spTree>
    <p:extLst>
      <p:ext uri="{BB962C8B-B14F-4D97-AF65-F5344CB8AC3E}">
        <p14:creationId xmlns:p14="http://schemas.microsoft.com/office/powerpoint/2010/main" val="3157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D5FFC5-BBDF-4599-9201-62AA3D7C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  <a:r>
              <a:rPr lang="en-US" sz="1100" dirty="0"/>
              <a:t>			</a:t>
            </a:r>
            <a:r>
              <a:rPr lang="en-US" sz="1400" b="1" dirty="0"/>
              <a:t>What would be the impression of the townspeople?</a:t>
            </a:r>
            <a:br>
              <a:rPr lang="en-US" sz="1400" b="1" dirty="0"/>
            </a:br>
            <a:r>
              <a:rPr lang="en-US" sz="1400" b="1" dirty="0"/>
              <a:t>					</a:t>
            </a:r>
            <a:r>
              <a:rPr lang="en-US" sz="1500" b="1" dirty="0"/>
              <a:t>	Would social class impact their perception?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E02CDFF-C5CE-4EF5-85F6-1D4EE1E22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685800"/>
            <a:ext cx="5218043" cy="343086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7178AC-AF9C-49B7-8C59-2073B1E48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411" y="3101838"/>
            <a:ext cx="4753389" cy="316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9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C15F-03AF-449F-89FC-872BF50F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the Medieval individual feel as they view Gothic Cathedrals?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50F7A-5CB9-43D9-9727-A3276A10F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Inspiration</a:t>
            </a:r>
          </a:p>
          <a:p>
            <a:r>
              <a:rPr lang="en-US" dirty="0"/>
              <a:t>Hope in a challenging world</a:t>
            </a:r>
          </a:p>
          <a:p>
            <a:r>
              <a:rPr lang="en-US" dirty="0"/>
              <a:t>View the construction process</a:t>
            </a:r>
          </a:p>
          <a:p>
            <a:r>
              <a:rPr lang="en-US" dirty="0"/>
              <a:t>Meeting ground</a:t>
            </a:r>
          </a:p>
        </p:txBody>
      </p:sp>
    </p:spTree>
    <p:extLst>
      <p:ext uri="{BB962C8B-B14F-4D97-AF65-F5344CB8AC3E}">
        <p14:creationId xmlns:p14="http://schemas.microsoft.com/office/powerpoint/2010/main" val="3209660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0568B-A809-4E2D-89E9-44DED541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09232-B4D8-426E-B29E-538D45273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“The principle of the Gothic architecture is infinity made imaginable.” </a:t>
            </a:r>
          </a:p>
          <a:p>
            <a:pPr lvl="1"/>
            <a:r>
              <a:rPr lang="en-US" sz="4000" b="1" dirty="0"/>
              <a:t>Samuel Taylor Coleridge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832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2043</TotalTime>
  <Words>432</Words>
  <Application>Microsoft Office PowerPoint</Application>
  <PresentationFormat>Widescreen</PresentationFormat>
  <Paragraphs>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</vt:lpstr>
      <vt:lpstr>Gothic Art and architecture</vt:lpstr>
      <vt:lpstr>Bell work 2-19-20 Romanesque and Gothic</vt:lpstr>
      <vt:lpstr>Monastic thought</vt:lpstr>
      <vt:lpstr>Abbot Suger</vt:lpstr>
      <vt:lpstr>PowerPoint Presentation</vt:lpstr>
      <vt:lpstr>Medieval Individual Thought </vt:lpstr>
      <vt:lpstr>      What would be the impression of the townspeople?       Would social class impact their perception? </vt:lpstr>
      <vt:lpstr>What would the Medieval individual feel as they view Gothic Cathedrals? </vt:lpstr>
      <vt:lpstr>PowerPoint Presentation</vt:lpstr>
      <vt:lpstr>Gothic Style </vt:lpstr>
      <vt:lpstr>Regent </vt:lpstr>
      <vt:lpstr>Suger</vt:lpstr>
      <vt:lpstr>Suger as Regent </vt:lpstr>
      <vt:lpstr>St. Denis in France</vt:lpstr>
      <vt:lpstr>Romanesque and Gothic Architecture Compare</vt:lpstr>
      <vt:lpstr>Romanesque and Gothic Interior  Compare</vt:lpstr>
      <vt:lpstr>Romanesque and Gothic Sculpture Compare</vt:lpstr>
      <vt:lpstr>Romanesque and Gothic 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Gothic Art</dc:title>
  <dc:creator>Annie Loftis</dc:creator>
  <cp:lastModifiedBy>Andrea Loftis</cp:lastModifiedBy>
  <cp:revision>15</cp:revision>
  <cp:lastPrinted>2018-02-21T14:41:51Z</cp:lastPrinted>
  <dcterms:created xsi:type="dcterms:W3CDTF">2018-02-20T20:38:15Z</dcterms:created>
  <dcterms:modified xsi:type="dcterms:W3CDTF">2020-02-19T19:11:33Z</dcterms:modified>
</cp:coreProperties>
</file>